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diagrams/layout1.xml" ContentType="application/vnd.openxmlformats-officedocument.drawingml.diagramLayout+xml"/>
  <Override PartName="/ppt/notesSlides/notesSlide6.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2"/>
  </p:notesMasterIdLst>
  <p:sldIdLst>
    <p:sldId id="256" r:id="rId2"/>
    <p:sldId id="316" r:id="rId3"/>
    <p:sldId id="266" r:id="rId4"/>
    <p:sldId id="317" r:id="rId5"/>
    <p:sldId id="320" r:id="rId6"/>
    <p:sldId id="318" r:id="rId7"/>
    <p:sldId id="322" r:id="rId8"/>
    <p:sldId id="401" r:id="rId9"/>
    <p:sldId id="321" r:id="rId10"/>
    <p:sldId id="323" r:id="rId11"/>
    <p:sldId id="360" r:id="rId12"/>
    <p:sldId id="324" r:id="rId13"/>
    <p:sldId id="334" r:id="rId14"/>
    <p:sldId id="400" r:id="rId15"/>
    <p:sldId id="335" r:id="rId16"/>
    <p:sldId id="357" r:id="rId17"/>
    <p:sldId id="397" r:id="rId18"/>
    <p:sldId id="396" r:id="rId19"/>
    <p:sldId id="358" r:id="rId20"/>
    <p:sldId id="347" r:id="rId21"/>
    <p:sldId id="399" r:id="rId22"/>
    <p:sldId id="395" r:id="rId23"/>
    <p:sldId id="384" r:id="rId24"/>
    <p:sldId id="385" r:id="rId25"/>
    <p:sldId id="390" r:id="rId26"/>
    <p:sldId id="391" r:id="rId27"/>
    <p:sldId id="392" r:id="rId28"/>
    <p:sldId id="393" r:id="rId29"/>
    <p:sldId id="394" r:id="rId30"/>
    <p:sldId id="373" r:id="rId31"/>
    <p:sldId id="383" r:id="rId32"/>
    <p:sldId id="398" r:id="rId33"/>
    <p:sldId id="382" r:id="rId34"/>
    <p:sldId id="381" r:id="rId35"/>
    <p:sldId id="354" r:id="rId36"/>
    <p:sldId id="355" r:id="rId37"/>
    <p:sldId id="356" r:id="rId38"/>
    <p:sldId id="353" r:id="rId39"/>
    <p:sldId id="310" r:id="rId40"/>
    <p:sldId id="359" r:id="rId4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99"/>
    <a:srgbClr val="FFFF66"/>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86772" autoAdjust="0"/>
  </p:normalViewPr>
  <p:slideViewPr>
    <p:cSldViewPr>
      <p:cViewPr>
        <p:scale>
          <a:sx n="60" d="100"/>
          <a:sy n="60" d="100"/>
        </p:scale>
        <p:origin x="-1434" y="-17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colorful5">
  <dgm:title val=""/>
  <dgm:desc val=""/>
  <dgm:catLst>
    <dgm:cat type="colorful" pri="10500"/>
  </dgm:catLst>
  <dgm:styleLbl name="node0">
    <dgm:fillClrLst meth="repeat">
      <a:schemeClr val="accent4"/>
    </dgm:fillClrLst>
    <dgm:linClrLst meth="repeat">
      <a:schemeClr val="lt1"/>
    </dgm:linClrLst>
    <dgm:effectClrLst/>
    <dgm:txLinClrLst/>
    <dgm:txFillClrLst/>
    <dgm:txEffectClrLst/>
  </dgm:styleLbl>
  <dgm:styleLbl name="node1">
    <dgm:fillClrLst>
      <a:schemeClr val="accent5"/>
      <a:schemeClr val="accent6"/>
    </dgm:fillClrLst>
    <dgm:linClrLst meth="repeat">
      <a:schemeClr val="lt1"/>
    </dgm:linClrLst>
    <dgm:effectClrLst/>
    <dgm:txLinClrLst/>
    <dgm:txFillClrLst/>
    <dgm:txEffectClrLst/>
  </dgm:styleLbl>
  <dgm:styleLbl name="alignNode1">
    <dgm:fillClrLst>
      <a:schemeClr val="accent5"/>
      <a:schemeClr val="accent6"/>
    </dgm:fillClrLst>
    <dgm:linClrLst>
      <a:schemeClr val="accent5"/>
      <a:schemeClr val="accent6"/>
    </dgm:linClrLst>
    <dgm:effectClrLst/>
    <dgm:txLinClrLst/>
    <dgm:txFillClrLst/>
    <dgm:txEffectClrLst/>
  </dgm:styleLbl>
  <dgm:styleLbl name="lnNode1">
    <dgm:fillClrLst>
      <a:schemeClr val="accent5"/>
      <a:schemeClr val="accent6"/>
    </dgm:fillClrLst>
    <dgm:linClrLst meth="repeat">
      <a:schemeClr val="lt1"/>
    </dgm:linClrLst>
    <dgm:effectClrLst/>
    <dgm:txLinClrLst/>
    <dgm:txFillClrLst/>
    <dgm:txEffectClrLst/>
  </dgm:styleLbl>
  <dgm:styleLbl name="vennNode1">
    <dgm:fillClrLst>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6"/>
    </dgm:fillClrLst>
    <dgm:linClrLst meth="repeat">
      <a:schemeClr val="lt1"/>
    </dgm:linClrLst>
    <dgm:effectClrLst/>
    <dgm:txLinClrLst/>
    <dgm:txFillClrLst/>
    <dgm:txEffectClrLst/>
  </dgm:styleLbl>
  <dgm:styleLbl name="node3">
    <dgm:fillClrLst>
      <a:schemeClr val="accent1"/>
    </dgm:fillClrLst>
    <dgm:linClrLst meth="repeat">
      <a:schemeClr val="lt1"/>
    </dgm:linClrLst>
    <dgm:effectClrLst/>
    <dgm:txLinClrLst/>
    <dgm:txFillClrLst/>
    <dgm:txEffectClrLst/>
  </dgm:styleLbl>
  <dgm:styleLbl name="node4">
    <dgm:fillClrLst>
      <a:schemeClr val="accent2"/>
    </dgm:fillClrLst>
    <dgm:linClrLst meth="repeat">
      <a:schemeClr val="lt1"/>
    </dgm:linClrLst>
    <dgm:effectClrLst/>
    <dgm:txLinClrLst/>
    <dgm:txFillClrLst/>
    <dgm:txEffectClrLst/>
  </dgm:styleLbl>
  <dgm:styleLbl name="fgImgPlace1">
    <dgm:fillClrLst>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5">
        <a:tint val="50000"/>
      </a:schemeClr>
      <a:schemeClr val="accent6">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5"/>
      <a:schemeClr val="accent6"/>
    </dgm:fillClrLst>
    <dgm:linClrLst meth="repeat">
      <a:schemeClr val="lt1"/>
    </dgm:linClrLst>
    <dgm:effectClrLst/>
    <dgm:txLinClrLst/>
    <dgm:txFillClrLst/>
    <dgm:txEffectClrLst/>
  </dgm:styleLbl>
  <dgm:styleLbl name="fgSibTrans2D1">
    <dgm:fillClrLst>
      <a:schemeClr val="accent5"/>
      <a:schemeClr val="accent6"/>
    </dgm:fillClrLst>
    <dgm:linClrLst meth="repeat">
      <a:schemeClr val="lt1"/>
    </dgm:linClrLst>
    <dgm:effectClrLst/>
    <dgm:txLinClrLst/>
    <dgm:txFillClrLst meth="repeat">
      <a:schemeClr val="lt1"/>
    </dgm:txFillClrLst>
    <dgm:txEffectClrLst/>
  </dgm:styleLbl>
  <dgm:styleLbl name="bgSibTrans2D1">
    <dgm:fillClrLst>
      <a:schemeClr val="accent5"/>
      <a:schemeClr val="accent6"/>
    </dgm:fillClrLst>
    <dgm:linClrLst meth="repeat">
      <a:schemeClr val="lt1"/>
    </dgm:linClrLst>
    <dgm:effectClrLst/>
    <dgm:txLinClrLst/>
    <dgm:txFillClrLst meth="repeat">
      <a:schemeClr val="lt1"/>
    </dgm:txFillClrLst>
    <dgm:txEffectClrLst/>
  </dgm:styleLbl>
  <dgm:styleLbl name="sibTrans1D1">
    <dgm:fillClrLst/>
    <dgm:linClrLst>
      <a:schemeClr val="accent5"/>
      <a:schemeClr val="accent6"/>
    </dgm:linClrLst>
    <dgm:effectClrLst/>
    <dgm:txLinClrLst/>
    <dgm:txFillClrLst meth="repeat">
      <a:schemeClr val="tx1"/>
    </dgm:txFillClrLst>
    <dgm:txEffectClrLst/>
  </dgm:styleLbl>
  <dgm:styleLbl name="callout">
    <dgm:fillClrLst meth="repeat">
      <a:schemeClr val="accent5"/>
    </dgm:fillClrLst>
    <dgm:linClrLst meth="repeat">
      <a:schemeClr val="accent5">
        <a:tint val="50000"/>
      </a:schemeClr>
    </dgm:linClrLst>
    <dgm:effectClrLst/>
    <dgm:txLinClrLst/>
    <dgm:txFillClrLst meth="repeat">
      <a:schemeClr val="tx1"/>
    </dgm:txFillClrLst>
    <dgm:txEffectClrLst/>
  </dgm:styleLbl>
  <dgm:styleLbl name="asst0">
    <dgm:fillClrLst meth="repeat">
      <a:schemeClr val="accent5"/>
    </dgm:fillClrLst>
    <dgm:linClrLst meth="repeat">
      <a:schemeClr val="lt1">
        <a:shade val="80000"/>
      </a:schemeClr>
    </dgm:linClrLst>
    <dgm:effectClrLst/>
    <dgm:txLinClrLst/>
    <dgm:txFillClrLst/>
    <dgm:txEffectClrLst/>
  </dgm:styleLbl>
  <dgm:styleLbl name="asst1">
    <dgm:fillClrLst meth="repeat">
      <a:schemeClr val="accent6"/>
    </dgm:fillClrLst>
    <dgm:linClrLst meth="repeat">
      <a:schemeClr val="lt1">
        <a:shade val="80000"/>
      </a:schemeClr>
    </dgm:linClrLst>
    <dgm:effectClrLst/>
    <dgm:txLinClrLst/>
    <dgm:txFillClrLst/>
    <dgm:txEffectClrLst/>
  </dgm:styleLbl>
  <dgm:styleLbl name="asst2">
    <dgm:fillClrLst>
      <a:schemeClr val="accent1"/>
    </dgm:fillClrLst>
    <dgm:linClrLst meth="repeat">
      <a:schemeClr val="lt1"/>
    </dgm:linClrLst>
    <dgm:effectClrLst/>
    <dgm:txLinClrLst/>
    <dgm:txFillClrLst/>
    <dgm:txEffectClrLst/>
  </dgm:styleLbl>
  <dgm:styleLbl name="asst3">
    <dgm:fillClrLst>
      <a:schemeClr val="accent2"/>
    </dgm:fillClrLst>
    <dgm:linClrLst meth="repeat">
      <a:schemeClr val="lt1"/>
    </dgm:linClrLst>
    <dgm:effectClrLst/>
    <dgm:txLinClrLst/>
    <dgm:txFillClrLst/>
    <dgm:txEffectClrLst/>
  </dgm:styleLbl>
  <dgm:styleLbl name="asst4">
    <dgm:fillClrLst>
      <a:schemeClr val="accent3"/>
    </dgm:fillClrLst>
    <dgm:linClrLst meth="repeat">
      <a:schemeClr val="lt1"/>
    </dgm:linClrLst>
    <dgm:effectClrLst/>
    <dgm:txLinClrLst/>
    <dgm:txFillClrLst/>
    <dgm:txEffectClrLst/>
  </dgm:styleLbl>
  <dgm:styleLbl name="parChTrans2D1">
    <dgm:fillClrLst meth="repeat">
      <a:schemeClr val="accent5"/>
    </dgm:fillClrLst>
    <dgm:linClrLst meth="repeat">
      <a:schemeClr val="lt1"/>
    </dgm:linClrLst>
    <dgm:effectClrLst/>
    <dgm:txLinClrLst/>
    <dgm:txFillClrLst meth="repeat">
      <a:schemeClr val="lt1"/>
    </dgm:txFillClrLst>
    <dgm:txEffectClrLst/>
  </dgm:styleLbl>
  <dgm:styleLbl name="parChTrans2D2">
    <dgm:fillClrLst meth="repeat">
      <a:schemeClr val="accent6"/>
    </dgm:fillClrLst>
    <dgm:linClrLst meth="repeat">
      <a:schemeClr val="lt1"/>
    </dgm:linClrLst>
    <dgm:effectClrLst/>
    <dgm:txLinClrLst/>
    <dgm:txFillClrLst/>
    <dgm:txEffectClrLst/>
  </dgm:styleLbl>
  <dgm:styleLbl name="parChTrans2D3">
    <dgm:fillClrLst meth="repeat">
      <a:schemeClr val="accent6"/>
    </dgm:fillClrLst>
    <dgm:linClrLst meth="repeat">
      <a:schemeClr val="lt1"/>
    </dgm:linClrLst>
    <dgm:effectClrLst/>
    <dgm:txLinClrLst/>
    <dgm:txFillClrLst/>
    <dgm:txEffectClrLst/>
  </dgm:styleLbl>
  <dgm:styleLbl name="parChTrans2D4">
    <dgm:fillClrLst meth="repeat">
      <a:schemeClr val="accent1"/>
    </dgm:fillClrLst>
    <dgm:linClrLst meth="repeat">
      <a:schemeClr val="lt1"/>
    </dgm:linClrLst>
    <dgm:effectClrLst/>
    <dgm:txLinClrLst/>
    <dgm:txFillClrLst meth="repeat">
      <a:schemeClr val="lt1"/>
    </dgm:txFillClrLst>
    <dgm:txEffectClrLst/>
  </dgm:styleLbl>
  <dgm:styleLbl name="parChTrans1D1">
    <dgm:fillClrLst meth="repeat">
      <a:schemeClr val="accent5"/>
    </dgm:fillClrLst>
    <dgm:linClrLst meth="repeat">
      <a:schemeClr val="accent5"/>
    </dgm:linClrLst>
    <dgm:effectClrLst/>
    <dgm:txLinClrLst/>
    <dgm:txFillClrLst meth="repeat">
      <a:schemeClr val="tx1"/>
    </dgm:txFillClrLst>
    <dgm:txEffectClrLst/>
  </dgm:styleLbl>
  <dgm:styleLbl name="parChTrans1D2">
    <dgm:fillClrLst meth="repeat">
      <a:schemeClr val="accent6">
        <a:tint val="90000"/>
      </a:schemeClr>
    </dgm:fillClrLst>
    <dgm:linClrLst meth="repeat">
      <a:schemeClr val="accent6"/>
    </dgm:linClrLst>
    <dgm:effectClrLst/>
    <dgm:txLinClrLst/>
    <dgm:txFillClrLst meth="repeat">
      <a:schemeClr val="tx1"/>
    </dgm:txFillClrLst>
    <dgm:txEffectClrLst/>
  </dgm:styleLbl>
  <dgm:styleLbl name="parChTrans1D3">
    <dgm:fillClrLst meth="repeat">
      <a:schemeClr val="accent6">
        <a:tint val="70000"/>
      </a:schemeClr>
    </dgm:fillClrLst>
    <dgm:linClrLst meth="repeat">
      <a:schemeClr val="accent1"/>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2"/>
    </dgm:linClrLst>
    <dgm:effectClrLst/>
    <dgm:txLinClrLst/>
    <dgm:txFillClrLst meth="repeat">
      <a:schemeClr val="tx1"/>
    </dgm:txFillClrLst>
    <dgm:txEffectClrLst/>
  </dgm:styleLbl>
  <dgm:styleLbl name="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5"/>
    </dgm:linClrLst>
    <dgm:effectClrLst/>
    <dgm:txLinClrLst/>
    <dgm:txFillClrLst meth="repeat">
      <a:schemeClr val="dk1"/>
    </dgm:txFillClrLst>
    <dgm:txEffectClrLst/>
  </dgm:styleLbl>
  <dgm:styleLbl name="bgAcc1">
    <dgm:fillClrLst meth="repeat">
      <a:schemeClr val="lt1">
        <a:alpha val="90000"/>
      </a:schemeClr>
    </dgm:fillClrLst>
    <dgm:linClrLst>
      <a:schemeClr val="accent5"/>
      <a:schemeClr val="accent6"/>
    </dgm:linClrLst>
    <dgm:effectClrLst/>
    <dgm:txLinClrLst/>
    <dgm:txFillClrLst meth="repeat">
      <a:schemeClr val="dk1"/>
    </dgm:txFillClrLst>
    <dgm:txEffectClrLst/>
  </dgm:styleLbl>
  <dgm:styleLbl name="solidFgAcc1">
    <dgm:fillClrLst meth="repeat">
      <a:schemeClr val="lt1"/>
    </dgm:fillClrLst>
    <dgm:linClrLst>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a:schemeClr val="accent5"/>
      <a:schemeClr val="accent6"/>
    </dgm:linClrLst>
    <dgm:effectClrLst/>
    <dgm:txLinClrLst/>
    <dgm:txFillClrLst meth="repeat">
      <a:schemeClr val="dk1"/>
    </dgm:txFillClrLst>
    <dgm:txEffectClrLst/>
  </dgm:styleLbl>
  <dgm:styleLbl name="solidBgAcc1">
    <dgm:fillClrLst meth="repeat">
      <a:schemeClr val="lt1"/>
    </dgm:fillClrLst>
    <dgm:linClrLst>
      <a:schemeClr val="accent5"/>
      <a:schemeClr val="accent6"/>
    </dgm:linClrLst>
    <dgm:effectClrLst/>
    <dgm:txLinClrLst/>
    <dgm:txFillClrLst meth="repeat">
      <a:schemeClr val="dk1"/>
    </dgm:txFillClrLst>
    <dgm:txEffectClrLst/>
  </dgm:styleLbl>
  <dgm:styleLbl name="fgAccFollowNode1">
    <dgm:fillClrLst>
      <a:schemeClr val="accent5">
        <a:tint val="40000"/>
        <a:alpha val="90000"/>
      </a:schemeClr>
      <a:schemeClr val="accent6">
        <a:tint val="40000"/>
        <a:alpha val="90000"/>
      </a:schemeClr>
    </dgm:fillClrLst>
    <dgm:linClrLst>
      <a:schemeClr val="accent5">
        <a:tint val="40000"/>
        <a:alpha val="90000"/>
      </a:schemeClr>
      <a:schemeClr val="accent5">
        <a:tint val="40000"/>
        <a:alpha val="90000"/>
      </a:schemeClr>
    </dgm:linClrLst>
    <dgm:effectClrLst/>
    <dgm:txLinClrLst/>
    <dgm:txFillClrLst meth="repeat">
      <a:schemeClr val="dk1"/>
    </dgm:txFillClrLst>
    <dgm:txEffectClrLst/>
  </dgm:styleLbl>
  <dgm:styleLbl name="align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a:schemeClr val="accent5">
        <a:tint val="40000"/>
        <a:alpha val="90000"/>
      </a:schemeClr>
      <a:schemeClr val="accent6">
        <a:tint val="40000"/>
        <a:alpha val="90000"/>
      </a:schemeClr>
    </dgm:fillClrLst>
    <dgm:linClrLst>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4"/>
    </dgm:linClrLst>
    <dgm:effectClrLst/>
    <dgm:txLinClrLst/>
    <dgm:txFillClrLst meth="repeat">
      <a:schemeClr val="dk1"/>
    </dgm:txFillClrLst>
    <dgm:txEffectClrLst/>
  </dgm:styleLbl>
  <dgm:styleLbl name="fgAcc2">
    <dgm:fillClrLst meth="repeat">
      <a:schemeClr val="lt1">
        <a:alpha val="90000"/>
      </a:schemeClr>
    </dgm:fillClrLst>
    <dgm:linClrLst>
      <a:schemeClr val="accent6"/>
    </dgm:linClrLst>
    <dgm:effectClrLst/>
    <dgm:txLinClrLst/>
    <dgm:txFillClrLst meth="repeat">
      <a:schemeClr val="dk1"/>
    </dgm:txFillClrLst>
    <dgm:txEffectClrLst/>
  </dgm:styleLbl>
  <dgm:styleLbl name="fgAcc3">
    <dgm:fillClrLst meth="repeat">
      <a:schemeClr val="lt1">
        <a:alpha val="90000"/>
      </a:schemeClr>
    </dgm:fillClrLst>
    <dgm:linClrLst>
      <a:schemeClr val="accent1"/>
    </dgm:linClrLst>
    <dgm:effectClrLst/>
    <dgm:txLinClrLst/>
    <dgm:txFillClrLst meth="repeat">
      <a:schemeClr val="dk1"/>
    </dgm:txFillClrLst>
    <dgm:txEffectClrLst/>
  </dgm:styleLbl>
  <dgm:styleLbl name="fgAcc4">
    <dgm:fillClrLst meth="repeat">
      <a:schemeClr val="lt1">
        <a:alpha val="90000"/>
      </a:schemeClr>
    </dgm:fillClrLst>
    <dgm:linClrLst>
      <a:schemeClr val="accent2"/>
    </dgm:linClrLst>
    <dgm:effectClrLst/>
    <dgm:txLinClrLst/>
    <dgm:txFillClrLst meth="repeat">
      <a:schemeClr val="dk1"/>
    </dgm:txFillClrLst>
    <dgm:txEffectClrLst/>
  </dgm:styleLbl>
  <dgm:styleLbl name="bgShp">
    <dgm:fillClrLst meth="repeat">
      <a:schemeClr val="accent5">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5">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5">
        <a:tint val="50000"/>
        <a:alpha val="40000"/>
      </a:schemeClr>
    </dgm:fillClrLst>
    <dgm:linClrLst meth="repeat">
      <a:schemeClr val="accent5"/>
    </dgm:linClrLst>
    <dgm:effectClrLst/>
    <dgm:txLinClrLst/>
    <dgm:txFillClrLst meth="repeat">
      <a:schemeClr val="lt1"/>
    </dgm:txFillClrLst>
    <dgm:txEffectClrLst/>
  </dgm:styleLbl>
  <dgm:styleLbl name="fgShp">
    <dgm:fillClrLst meth="repeat">
      <a:schemeClr val="accent5">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4DACA4F-8DAE-4432-A15F-DDB37E35DB97}" type="doc">
      <dgm:prSet loTypeId="urn:microsoft.com/office/officeart/2005/8/layout/lProcess2" loCatId="list" qsTypeId="urn:microsoft.com/office/officeart/2005/8/quickstyle/3d2" qsCatId="3D" csTypeId="urn:microsoft.com/office/officeart/2005/8/colors/colorful5" csCatId="colorful" phldr="1"/>
      <dgm:spPr/>
    </dgm:pt>
    <dgm:pt modelId="{0D35D152-B477-4423-8778-86D6D1C64E5F}">
      <dgm:prSet phldrT="[Text]" custT="1"/>
      <dgm:spPr/>
      <dgm:t>
        <a:bodyPr/>
        <a:lstStyle/>
        <a:p>
          <a:pPr algn="ctr"/>
          <a:endParaRPr lang="en-US" sz="1800" dirty="0" smtClean="0"/>
        </a:p>
        <a:p>
          <a:pPr algn="ctr"/>
          <a:endParaRPr lang="en-US" sz="1800" dirty="0" smtClean="0"/>
        </a:p>
        <a:p>
          <a:pPr algn="ctr"/>
          <a:endParaRPr lang="en-US" sz="1800" dirty="0" smtClean="0"/>
        </a:p>
        <a:p>
          <a:pPr algn="ctr"/>
          <a:endParaRPr lang="en-US" sz="1800" b="1" dirty="0" smtClean="0"/>
        </a:p>
        <a:p>
          <a:pPr algn="ctr"/>
          <a:endParaRPr lang="en-US" sz="1800" b="1" dirty="0" smtClean="0"/>
        </a:p>
        <a:p>
          <a:pPr algn="ctr"/>
          <a:endParaRPr lang="en-US" sz="1800" b="1" dirty="0" smtClean="0"/>
        </a:p>
        <a:p>
          <a:pPr algn="ctr"/>
          <a:endParaRPr lang="en-US" sz="1800" b="1" dirty="0" smtClean="0"/>
        </a:p>
        <a:p>
          <a:pPr algn="ctr"/>
          <a:endParaRPr lang="en-US" sz="1800" b="1" dirty="0" smtClean="0"/>
        </a:p>
        <a:p>
          <a:pPr algn="ctr"/>
          <a:endParaRPr lang="en-US" sz="1800" b="1" dirty="0" smtClean="0"/>
        </a:p>
        <a:p>
          <a:pPr algn="ctr"/>
          <a:endParaRPr lang="en-US" sz="1800" b="1" dirty="0" smtClean="0"/>
        </a:p>
        <a:p>
          <a:pPr algn="ctr"/>
          <a:endParaRPr lang="en-US" sz="1800" b="1" dirty="0" smtClean="0"/>
        </a:p>
        <a:p>
          <a:pPr algn="ctr"/>
          <a:r>
            <a:rPr lang="en-US" sz="1800" b="1" dirty="0" smtClean="0"/>
            <a:t>Family Level</a:t>
          </a:r>
        </a:p>
        <a:p>
          <a:pPr algn="l"/>
          <a:r>
            <a:rPr lang="en-US" sz="1800" dirty="0" smtClean="0"/>
            <a:t>1. Exclusive breastfeeding</a:t>
          </a:r>
        </a:p>
        <a:p>
          <a:pPr algn="l"/>
          <a:r>
            <a:rPr lang="en-US" sz="1800" dirty="0" smtClean="0"/>
            <a:t>2. Appropriate   </a:t>
          </a:r>
        </a:p>
        <a:p>
          <a:pPr algn="l"/>
          <a:r>
            <a:rPr lang="en-US" sz="1800" dirty="0" smtClean="0"/>
            <a:t>    complementary feeding</a:t>
          </a:r>
        </a:p>
        <a:p>
          <a:pPr algn="l"/>
          <a:r>
            <a:rPr lang="en-US" sz="1800" dirty="0" smtClean="0"/>
            <a:t>3. Growth Monitoring</a:t>
          </a:r>
        </a:p>
        <a:p>
          <a:pPr algn="l"/>
          <a:r>
            <a:rPr lang="en-US" sz="1800" dirty="0" smtClean="0"/>
            <a:t>4. Appropriate treatment  </a:t>
          </a:r>
        </a:p>
        <a:p>
          <a:pPr algn="l"/>
          <a:r>
            <a:rPr lang="en-US" sz="1800" dirty="0" smtClean="0"/>
            <a:t>    seeking behavior</a:t>
          </a:r>
        </a:p>
        <a:p>
          <a:pPr algn="l"/>
          <a:r>
            <a:rPr lang="en-US" sz="1800" dirty="0" smtClean="0"/>
            <a:t>5. Immunization</a:t>
          </a:r>
        </a:p>
        <a:p>
          <a:pPr algn="l"/>
          <a:r>
            <a:rPr lang="en-US" sz="1800" dirty="0" smtClean="0"/>
            <a:t>6. Care of pregnant and </a:t>
          </a:r>
        </a:p>
        <a:p>
          <a:pPr algn="l"/>
          <a:r>
            <a:rPr lang="en-US" sz="1800" dirty="0" smtClean="0"/>
            <a:t>     lactating woman</a:t>
          </a:r>
        </a:p>
        <a:p>
          <a:pPr algn="l"/>
          <a:r>
            <a:rPr lang="en-US" sz="1800" dirty="0" smtClean="0"/>
            <a:t>7. Maintaining Basic </a:t>
          </a:r>
        </a:p>
        <a:p>
          <a:pPr algn="l"/>
          <a:r>
            <a:rPr lang="en-US" sz="1800" dirty="0" smtClean="0"/>
            <a:t>     hygiene &amp; sanitation</a:t>
          </a:r>
        </a:p>
        <a:p>
          <a:pPr algn="l"/>
          <a:r>
            <a:rPr lang="en-US" sz="1800" dirty="0" smtClean="0"/>
            <a:t>8. </a:t>
          </a:r>
          <a:r>
            <a:rPr lang="en-US" sz="1800" i="0" dirty="0" smtClean="0"/>
            <a:t>U</a:t>
          </a:r>
          <a:r>
            <a:rPr lang="en-US" sz="1800" i="0" baseline="0" dirty="0" smtClean="0">
              <a:solidFill>
                <a:schemeClr val="tx1"/>
              </a:solidFill>
              <a:latin typeface="+mn-lt"/>
              <a:ea typeface="+mn-ea"/>
              <a:cs typeface="+mn-cs"/>
            </a:rPr>
            <a:t>se of insecticide-treated </a:t>
          </a:r>
        </a:p>
        <a:p>
          <a:pPr algn="l"/>
          <a:r>
            <a:rPr lang="en-US" sz="1800" i="0" baseline="0" dirty="0" smtClean="0">
              <a:solidFill>
                <a:schemeClr val="tx1"/>
              </a:solidFill>
              <a:latin typeface="+mn-lt"/>
              <a:ea typeface="+mn-ea"/>
              <a:cs typeface="+mn-cs"/>
            </a:rPr>
            <a:t>     mosquito nets</a:t>
          </a:r>
        </a:p>
        <a:p>
          <a:pPr algn="l"/>
          <a:r>
            <a:rPr lang="en-US" sz="1800" i="0" baseline="0" dirty="0" smtClean="0">
              <a:solidFill>
                <a:schemeClr val="tx1"/>
              </a:solidFill>
              <a:latin typeface="+mn-lt"/>
              <a:ea typeface="+mn-ea"/>
              <a:cs typeface="+mn-cs"/>
            </a:rPr>
            <a:t>9. Availability of  kitchen </a:t>
          </a:r>
        </a:p>
        <a:p>
          <a:pPr algn="l"/>
          <a:r>
            <a:rPr lang="en-US" sz="1800" i="0" baseline="0" dirty="0" smtClean="0">
              <a:solidFill>
                <a:schemeClr val="tx1"/>
              </a:solidFill>
              <a:latin typeface="+mn-lt"/>
              <a:ea typeface="+mn-ea"/>
              <a:cs typeface="+mn-cs"/>
            </a:rPr>
            <a:t>     garden </a:t>
          </a:r>
          <a:endParaRPr lang="en-US" sz="1800" i="0" dirty="0" smtClean="0"/>
        </a:p>
      </dgm:t>
    </dgm:pt>
    <dgm:pt modelId="{6135B41B-EA33-45CC-B821-32E1BDA2A96A}" type="parTrans" cxnId="{C05AAAC9-233F-472B-8287-EE73FCA76D68}">
      <dgm:prSet/>
      <dgm:spPr/>
      <dgm:t>
        <a:bodyPr/>
        <a:lstStyle/>
        <a:p>
          <a:endParaRPr lang="en-US"/>
        </a:p>
      </dgm:t>
    </dgm:pt>
    <dgm:pt modelId="{EDC2D819-B5B3-4653-9063-522C8F0E9185}" type="sibTrans" cxnId="{C05AAAC9-233F-472B-8287-EE73FCA76D68}">
      <dgm:prSet/>
      <dgm:spPr/>
      <dgm:t>
        <a:bodyPr/>
        <a:lstStyle/>
        <a:p>
          <a:endParaRPr lang="en-US"/>
        </a:p>
      </dgm:t>
    </dgm:pt>
    <dgm:pt modelId="{FA3DD28E-5911-45EC-B3F0-B6063809547B}">
      <dgm:prSet phldrT="[Text]" custT="1"/>
      <dgm:spPr/>
      <dgm:t>
        <a:bodyPr/>
        <a:lstStyle/>
        <a:p>
          <a:pPr algn="ctr"/>
          <a:endParaRPr lang="en-US" sz="1800" dirty="0" smtClean="0"/>
        </a:p>
        <a:p>
          <a:pPr algn="ctr"/>
          <a:endParaRPr lang="en-US" sz="1800" dirty="0" smtClean="0"/>
        </a:p>
        <a:p>
          <a:pPr algn="ctr"/>
          <a:endParaRPr lang="en-US" sz="1800" dirty="0" smtClean="0"/>
        </a:p>
        <a:p>
          <a:pPr algn="ctr"/>
          <a:endParaRPr lang="en-US" sz="1800" dirty="0" smtClean="0"/>
        </a:p>
        <a:p>
          <a:pPr algn="ctr"/>
          <a:endParaRPr lang="en-US" sz="1800" dirty="0" smtClean="0"/>
        </a:p>
        <a:p>
          <a:pPr algn="ctr"/>
          <a:endParaRPr lang="en-US" sz="1800" dirty="0" smtClean="0"/>
        </a:p>
        <a:p>
          <a:pPr algn="ctr"/>
          <a:endParaRPr lang="en-US" sz="1800" b="1" dirty="0" smtClean="0"/>
        </a:p>
        <a:p>
          <a:pPr algn="ctr"/>
          <a:endParaRPr lang="en-US" sz="1800" b="1" dirty="0" smtClean="0"/>
        </a:p>
        <a:p>
          <a:pPr algn="ctr"/>
          <a:endParaRPr lang="en-US" sz="1800" b="1" dirty="0" smtClean="0"/>
        </a:p>
        <a:p>
          <a:pPr algn="ctr"/>
          <a:r>
            <a:rPr lang="en-US" sz="1800" b="1" dirty="0" smtClean="0"/>
            <a:t>Community Level</a:t>
          </a:r>
        </a:p>
        <a:p>
          <a:pPr algn="l"/>
          <a:r>
            <a:rPr lang="en-US" sz="1800" dirty="0" smtClean="0"/>
            <a:t>1. Growth Monitoring &amp; </a:t>
          </a:r>
        </a:p>
        <a:p>
          <a:pPr algn="l"/>
          <a:r>
            <a:rPr lang="en-US" sz="1800" dirty="0" smtClean="0"/>
            <a:t>    Promotion</a:t>
          </a:r>
        </a:p>
        <a:p>
          <a:pPr algn="l"/>
          <a:r>
            <a:rPr lang="en-US" sz="1800" dirty="0" smtClean="0"/>
            <a:t>2. Provision of nutrition </a:t>
          </a:r>
        </a:p>
        <a:p>
          <a:pPr algn="l"/>
          <a:r>
            <a:rPr lang="en-US" sz="1800" dirty="0" smtClean="0"/>
            <a:t>    counseling and support</a:t>
          </a:r>
        </a:p>
        <a:p>
          <a:pPr algn="l"/>
          <a:r>
            <a:rPr lang="en-US" sz="1800" dirty="0" smtClean="0"/>
            <a:t>3. Helping women in paid </a:t>
          </a:r>
        </a:p>
        <a:p>
          <a:pPr algn="l"/>
          <a:r>
            <a:rPr lang="en-US" sz="1800" dirty="0" smtClean="0"/>
            <a:t>    employment to continue  </a:t>
          </a:r>
        </a:p>
        <a:p>
          <a:pPr algn="l"/>
          <a:r>
            <a:rPr lang="en-US" sz="1800" dirty="0" smtClean="0"/>
            <a:t>     breastfeeding</a:t>
          </a:r>
        </a:p>
        <a:p>
          <a:pPr algn="l"/>
          <a:r>
            <a:rPr lang="en-US" sz="1800" dirty="0" smtClean="0"/>
            <a:t>4. Ensuring safe water </a:t>
          </a:r>
        </a:p>
        <a:p>
          <a:pPr algn="l"/>
          <a:r>
            <a:rPr lang="en-US" sz="1800" dirty="0" smtClean="0"/>
            <a:t>    supply and basic </a:t>
          </a:r>
        </a:p>
        <a:p>
          <a:pPr algn="l"/>
          <a:r>
            <a:rPr lang="en-US" sz="1800" dirty="0" smtClean="0"/>
            <a:t>    sanitation</a:t>
          </a:r>
        </a:p>
        <a:p>
          <a:pPr algn="l"/>
          <a:r>
            <a:rPr lang="en-US" sz="1800" dirty="0" smtClean="0"/>
            <a:t>5. Availability of health </a:t>
          </a:r>
        </a:p>
        <a:p>
          <a:pPr algn="l"/>
          <a:r>
            <a:rPr lang="en-US" sz="1800" dirty="0" smtClean="0"/>
            <a:t>    facility </a:t>
          </a:r>
        </a:p>
        <a:p>
          <a:pPr algn="l"/>
          <a:r>
            <a:rPr lang="en-US" sz="1800" dirty="0" smtClean="0"/>
            <a:t>6. </a:t>
          </a:r>
          <a:r>
            <a:rPr lang="en-US" sz="1800" dirty="0" err="1" smtClean="0"/>
            <a:t>Rehabilatation</a:t>
          </a:r>
          <a:endParaRPr lang="en-US" sz="1800" dirty="0"/>
        </a:p>
      </dgm:t>
    </dgm:pt>
    <dgm:pt modelId="{139DC481-C7E3-433C-9058-E1DA60592C0A}" type="parTrans" cxnId="{B91D42EA-124A-45EE-9A2E-F5DC02CB7096}">
      <dgm:prSet/>
      <dgm:spPr/>
      <dgm:t>
        <a:bodyPr/>
        <a:lstStyle/>
        <a:p>
          <a:endParaRPr lang="en-US"/>
        </a:p>
      </dgm:t>
    </dgm:pt>
    <dgm:pt modelId="{F4DE00E7-374E-4F87-8F9B-B1120296F378}" type="sibTrans" cxnId="{B91D42EA-124A-45EE-9A2E-F5DC02CB7096}">
      <dgm:prSet/>
      <dgm:spPr/>
      <dgm:t>
        <a:bodyPr/>
        <a:lstStyle/>
        <a:p>
          <a:endParaRPr lang="en-US"/>
        </a:p>
      </dgm:t>
    </dgm:pt>
    <dgm:pt modelId="{A5D0FEE8-0FB1-4E0F-B617-A109AAE4B30B}">
      <dgm:prSet phldrT="[Text]" custT="1"/>
      <dgm:spPr/>
      <dgm:t>
        <a:bodyPr/>
        <a:lstStyle/>
        <a:p>
          <a:pPr algn="ctr"/>
          <a:endParaRPr lang="en-US" sz="1800" dirty="0" smtClean="0"/>
        </a:p>
        <a:p>
          <a:pPr algn="ctr"/>
          <a:endParaRPr lang="en-US" sz="1800" dirty="0" smtClean="0"/>
        </a:p>
        <a:p>
          <a:pPr algn="ctr"/>
          <a:endParaRPr lang="en-US" sz="1800" dirty="0" smtClean="0"/>
        </a:p>
        <a:p>
          <a:pPr algn="ctr"/>
          <a:endParaRPr lang="en-US" sz="1800" b="1" dirty="0" smtClean="0"/>
        </a:p>
        <a:p>
          <a:pPr algn="ctr"/>
          <a:endParaRPr lang="en-US" sz="1800" b="1" dirty="0" smtClean="0"/>
        </a:p>
        <a:p>
          <a:pPr algn="ctr"/>
          <a:endParaRPr lang="en-US" sz="1800" b="1" dirty="0" smtClean="0"/>
        </a:p>
        <a:p>
          <a:pPr algn="ctr"/>
          <a:endParaRPr lang="en-US" sz="1800" b="1" dirty="0" smtClean="0"/>
        </a:p>
        <a:p>
          <a:pPr algn="ctr"/>
          <a:endParaRPr lang="en-US" sz="1800" b="1" dirty="0" smtClean="0"/>
        </a:p>
        <a:p>
          <a:pPr algn="ctr"/>
          <a:endParaRPr lang="en-US" sz="1800" b="1" dirty="0" smtClean="0"/>
        </a:p>
        <a:p>
          <a:pPr algn="ctr"/>
          <a:endParaRPr lang="en-US" sz="1800" b="1" dirty="0" smtClean="0"/>
        </a:p>
        <a:p>
          <a:pPr algn="ctr"/>
          <a:r>
            <a:rPr lang="en-US" sz="1800" b="1" dirty="0" smtClean="0"/>
            <a:t>Government Level</a:t>
          </a:r>
        </a:p>
        <a:p>
          <a:pPr algn="l"/>
          <a:r>
            <a:rPr lang="en-US" sz="1800" dirty="0" smtClean="0"/>
            <a:t>1. Universal or targeted </a:t>
          </a:r>
        </a:p>
        <a:p>
          <a:pPr algn="l"/>
          <a:r>
            <a:rPr lang="en-US" sz="1800" dirty="0" smtClean="0"/>
            <a:t>    nutrient supplementation  </a:t>
          </a:r>
        </a:p>
        <a:p>
          <a:pPr algn="l"/>
          <a:r>
            <a:rPr lang="en-US" sz="1800" dirty="0" smtClean="0"/>
            <a:t>    </a:t>
          </a:r>
          <a:r>
            <a:rPr lang="en-US" sz="1800" dirty="0" err="1" smtClean="0"/>
            <a:t>programmes</a:t>
          </a:r>
          <a:endParaRPr lang="en-US" sz="1800" dirty="0" smtClean="0"/>
        </a:p>
        <a:p>
          <a:pPr algn="l"/>
          <a:r>
            <a:rPr lang="en-US" sz="1800" dirty="0" smtClean="0"/>
            <a:t>2. Helping women in paid </a:t>
          </a:r>
        </a:p>
        <a:p>
          <a:pPr algn="l"/>
          <a:r>
            <a:rPr lang="en-US" sz="1800" dirty="0" smtClean="0"/>
            <a:t>     employment to continue </a:t>
          </a:r>
        </a:p>
        <a:p>
          <a:pPr algn="l"/>
          <a:r>
            <a:rPr lang="en-US" sz="1800" dirty="0" smtClean="0"/>
            <a:t>      breastfeeding</a:t>
          </a:r>
        </a:p>
        <a:p>
          <a:pPr algn="l"/>
          <a:r>
            <a:rPr lang="en-US" sz="1800" dirty="0" smtClean="0"/>
            <a:t>3. </a:t>
          </a:r>
          <a:r>
            <a:rPr lang="en-US" sz="1800" baseline="0" dirty="0" smtClean="0">
              <a:solidFill>
                <a:schemeClr val="tx1"/>
              </a:solidFill>
              <a:latin typeface="+mn-lt"/>
              <a:ea typeface="+mn-ea"/>
              <a:cs typeface="+mn-cs"/>
            </a:rPr>
            <a:t>Indirect measures like </a:t>
          </a:r>
        </a:p>
        <a:p>
          <a:pPr algn="l"/>
          <a:r>
            <a:rPr lang="en-US" sz="1800" baseline="0" dirty="0" smtClean="0">
              <a:solidFill>
                <a:schemeClr val="tx1"/>
              </a:solidFill>
              <a:latin typeface="+mn-lt"/>
              <a:ea typeface="+mn-ea"/>
              <a:cs typeface="+mn-cs"/>
            </a:rPr>
            <a:t>    rural development, </a:t>
          </a:r>
        </a:p>
        <a:p>
          <a:pPr algn="l"/>
          <a:r>
            <a:rPr lang="en-US" sz="1800" baseline="0" dirty="0" smtClean="0">
              <a:solidFill>
                <a:schemeClr val="tx1"/>
              </a:solidFill>
              <a:latin typeface="+mn-lt"/>
              <a:ea typeface="+mn-ea"/>
              <a:cs typeface="+mn-cs"/>
            </a:rPr>
            <a:t>    increasing agricultural </a:t>
          </a:r>
        </a:p>
        <a:p>
          <a:pPr algn="l"/>
          <a:r>
            <a:rPr lang="en-US" sz="1800" baseline="0" dirty="0" smtClean="0">
              <a:solidFill>
                <a:schemeClr val="tx1"/>
              </a:solidFill>
              <a:latin typeface="+mn-lt"/>
              <a:ea typeface="+mn-ea"/>
              <a:cs typeface="+mn-cs"/>
            </a:rPr>
            <a:t>    production, population </a:t>
          </a:r>
        </a:p>
        <a:p>
          <a:pPr algn="l"/>
          <a:r>
            <a:rPr lang="en-US" sz="1800" baseline="0" dirty="0" smtClean="0">
              <a:solidFill>
                <a:schemeClr val="tx1"/>
              </a:solidFill>
              <a:latin typeface="+mn-lt"/>
              <a:ea typeface="+mn-ea"/>
              <a:cs typeface="+mn-cs"/>
            </a:rPr>
            <a:t>    stabilization and   </a:t>
          </a:r>
        </a:p>
        <a:p>
          <a:pPr algn="l"/>
          <a:r>
            <a:rPr lang="en-US" sz="1800" baseline="0" dirty="0" smtClean="0">
              <a:solidFill>
                <a:schemeClr val="tx1"/>
              </a:solidFill>
              <a:latin typeface="+mn-lt"/>
              <a:ea typeface="+mn-ea"/>
              <a:cs typeface="+mn-cs"/>
            </a:rPr>
            <a:t>    improving the public </a:t>
          </a:r>
        </a:p>
        <a:p>
          <a:pPr algn="l"/>
          <a:r>
            <a:rPr lang="en-US" sz="1800" baseline="0" dirty="0" smtClean="0">
              <a:solidFill>
                <a:schemeClr val="tx1"/>
              </a:solidFill>
              <a:latin typeface="+mn-lt"/>
              <a:ea typeface="+mn-ea"/>
              <a:cs typeface="+mn-cs"/>
            </a:rPr>
            <a:t>    distribution system</a:t>
          </a:r>
        </a:p>
        <a:p>
          <a:pPr algn="l"/>
          <a:r>
            <a:rPr lang="en-US" sz="1800" baseline="0" dirty="0" smtClean="0">
              <a:solidFill>
                <a:schemeClr val="tx1"/>
              </a:solidFill>
              <a:latin typeface="+mn-lt"/>
              <a:ea typeface="+mn-ea"/>
              <a:cs typeface="+mn-cs"/>
            </a:rPr>
            <a:t>4. Research</a:t>
          </a:r>
          <a:endParaRPr lang="en-US" sz="1800" dirty="0" smtClean="0"/>
        </a:p>
      </dgm:t>
    </dgm:pt>
    <dgm:pt modelId="{4CCD9473-5C6F-4985-9C94-8FF6EF1B261A}" type="parTrans" cxnId="{74ABE15E-056A-4500-A414-03B7555B8FA1}">
      <dgm:prSet/>
      <dgm:spPr/>
      <dgm:t>
        <a:bodyPr/>
        <a:lstStyle/>
        <a:p>
          <a:endParaRPr lang="en-US"/>
        </a:p>
      </dgm:t>
    </dgm:pt>
    <dgm:pt modelId="{FF99EA65-46F1-40C9-9BE1-E13BEA0E67FC}" type="sibTrans" cxnId="{74ABE15E-056A-4500-A414-03B7555B8FA1}">
      <dgm:prSet/>
      <dgm:spPr/>
      <dgm:t>
        <a:bodyPr/>
        <a:lstStyle/>
        <a:p>
          <a:endParaRPr lang="en-US"/>
        </a:p>
      </dgm:t>
    </dgm:pt>
    <dgm:pt modelId="{CFCAD5C0-FC2B-49C6-925B-A8A6CA59F130}" type="pres">
      <dgm:prSet presAssocID="{94DACA4F-8DAE-4432-A15F-DDB37E35DB97}" presName="theList" presStyleCnt="0">
        <dgm:presLayoutVars>
          <dgm:dir/>
          <dgm:animLvl val="lvl"/>
          <dgm:resizeHandles val="exact"/>
        </dgm:presLayoutVars>
      </dgm:prSet>
      <dgm:spPr/>
    </dgm:pt>
    <dgm:pt modelId="{4A5A5870-D6AA-4901-8D79-CA3C5EF8262A}" type="pres">
      <dgm:prSet presAssocID="{0D35D152-B477-4423-8778-86D6D1C64E5F}" presName="compNode" presStyleCnt="0"/>
      <dgm:spPr/>
    </dgm:pt>
    <dgm:pt modelId="{BF4752F3-ADA6-4484-9DD5-628ED984DD60}" type="pres">
      <dgm:prSet presAssocID="{0D35D152-B477-4423-8778-86D6D1C64E5F}" presName="aNode" presStyleLbl="bgShp" presStyleIdx="0" presStyleCnt="3"/>
      <dgm:spPr/>
      <dgm:t>
        <a:bodyPr/>
        <a:lstStyle/>
        <a:p>
          <a:endParaRPr lang="en-US"/>
        </a:p>
      </dgm:t>
    </dgm:pt>
    <dgm:pt modelId="{940A8F55-20E1-498A-8169-B4AE7A7F11B6}" type="pres">
      <dgm:prSet presAssocID="{0D35D152-B477-4423-8778-86D6D1C64E5F}" presName="textNode" presStyleLbl="bgShp" presStyleIdx="0" presStyleCnt="3"/>
      <dgm:spPr/>
      <dgm:t>
        <a:bodyPr/>
        <a:lstStyle/>
        <a:p>
          <a:endParaRPr lang="en-US"/>
        </a:p>
      </dgm:t>
    </dgm:pt>
    <dgm:pt modelId="{D7FDBDC3-F387-4463-8575-CBAE47C66DED}" type="pres">
      <dgm:prSet presAssocID="{0D35D152-B477-4423-8778-86D6D1C64E5F}" presName="compChildNode" presStyleCnt="0"/>
      <dgm:spPr/>
    </dgm:pt>
    <dgm:pt modelId="{2DC29E09-DCC8-4689-9719-B62403CCC597}" type="pres">
      <dgm:prSet presAssocID="{0D35D152-B477-4423-8778-86D6D1C64E5F}" presName="theInnerList" presStyleCnt="0"/>
      <dgm:spPr/>
    </dgm:pt>
    <dgm:pt modelId="{EAFB3FEF-797A-451A-89DD-60AE9A9E8FDE}" type="pres">
      <dgm:prSet presAssocID="{0D35D152-B477-4423-8778-86D6D1C64E5F}" presName="aSpace" presStyleCnt="0"/>
      <dgm:spPr/>
    </dgm:pt>
    <dgm:pt modelId="{2F058296-361B-4628-9356-6DD2AB80579F}" type="pres">
      <dgm:prSet presAssocID="{FA3DD28E-5911-45EC-B3F0-B6063809547B}" presName="compNode" presStyleCnt="0"/>
      <dgm:spPr/>
    </dgm:pt>
    <dgm:pt modelId="{12032256-A453-4F9C-B0BB-7D783B1E2C9B}" type="pres">
      <dgm:prSet presAssocID="{FA3DD28E-5911-45EC-B3F0-B6063809547B}" presName="aNode" presStyleLbl="bgShp" presStyleIdx="1" presStyleCnt="3"/>
      <dgm:spPr/>
      <dgm:t>
        <a:bodyPr/>
        <a:lstStyle/>
        <a:p>
          <a:endParaRPr lang="en-US"/>
        </a:p>
      </dgm:t>
    </dgm:pt>
    <dgm:pt modelId="{4CD0EB95-35A8-403E-B86F-5DB856840CF2}" type="pres">
      <dgm:prSet presAssocID="{FA3DD28E-5911-45EC-B3F0-B6063809547B}" presName="textNode" presStyleLbl="bgShp" presStyleIdx="1" presStyleCnt="3"/>
      <dgm:spPr/>
      <dgm:t>
        <a:bodyPr/>
        <a:lstStyle/>
        <a:p>
          <a:endParaRPr lang="en-US"/>
        </a:p>
      </dgm:t>
    </dgm:pt>
    <dgm:pt modelId="{9979B26F-95DB-4A7F-A314-AE9A6B44E307}" type="pres">
      <dgm:prSet presAssocID="{FA3DD28E-5911-45EC-B3F0-B6063809547B}" presName="compChildNode" presStyleCnt="0"/>
      <dgm:spPr/>
    </dgm:pt>
    <dgm:pt modelId="{1C929F5B-8342-4559-BD8B-0A2D19E04789}" type="pres">
      <dgm:prSet presAssocID="{FA3DD28E-5911-45EC-B3F0-B6063809547B}" presName="theInnerList" presStyleCnt="0"/>
      <dgm:spPr/>
    </dgm:pt>
    <dgm:pt modelId="{CB5115AF-17A9-43A2-905D-F5270C3AA9A4}" type="pres">
      <dgm:prSet presAssocID="{FA3DD28E-5911-45EC-B3F0-B6063809547B}" presName="aSpace" presStyleCnt="0"/>
      <dgm:spPr/>
    </dgm:pt>
    <dgm:pt modelId="{527C7887-E71E-43EA-A1A2-3A51B76A3393}" type="pres">
      <dgm:prSet presAssocID="{A5D0FEE8-0FB1-4E0F-B617-A109AAE4B30B}" presName="compNode" presStyleCnt="0"/>
      <dgm:spPr/>
    </dgm:pt>
    <dgm:pt modelId="{99101B16-485C-4821-884D-1D61EBC4727C}" type="pres">
      <dgm:prSet presAssocID="{A5D0FEE8-0FB1-4E0F-B617-A109AAE4B30B}" presName="aNode" presStyleLbl="bgShp" presStyleIdx="2" presStyleCnt="3"/>
      <dgm:spPr/>
      <dgm:t>
        <a:bodyPr/>
        <a:lstStyle/>
        <a:p>
          <a:endParaRPr lang="en-US"/>
        </a:p>
      </dgm:t>
    </dgm:pt>
    <dgm:pt modelId="{DC56FAD4-7919-41E0-9F5B-3D64998101C6}" type="pres">
      <dgm:prSet presAssocID="{A5D0FEE8-0FB1-4E0F-B617-A109AAE4B30B}" presName="textNode" presStyleLbl="bgShp" presStyleIdx="2" presStyleCnt="3"/>
      <dgm:spPr/>
      <dgm:t>
        <a:bodyPr/>
        <a:lstStyle/>
        <a:p>
          <a:endParaRPr lang="en-US"/>
        </a:p>
      </dgm:t>
    </dgm:pt>
    <dgm:pt modelId="{C96614BA-10BE-4489-86D5-7BBC31C2770C}" type="pres">
      <dgm:prSet presAssocID="{A5D0FEE8-0FB1-4E0F-B617-A109AAE4B30B}" presName="compChildNode" presStyleCnt="0"/>
      <dgm:spPr/>
    </dgm:pt>
    <dgm:pt modelId="{51851FB4-12B6-4899-97CC-2F3DACA68AD2}" type="pres">
      <dgm:prSet presAssocID="{A5D0FEE8-0FB1-4E0F-B617-A109AAE4B30B}" presName="theInnerList" presStyleCnt="0"/>
      <dgm:spPr/>
    </dgm:pt>
  </dgm:ptLst>
  <dgm:cxnLst>
    <dgm:cxn modelId="{2F0F53A2-8EAA-447C-AB9D-5B48D8521900}" type="presOf" srcId="{0D35D152-B477-4423-8778-86D6D1C64E5F}" destId="{940A8F55-20E1-498A-8169-B4AE7A7F11B6}" srcOrd="1" destOrd="0" presId="urn:microsoft.com/office/officeart/2005/8/layout/lProcess2"/>
    <dgm:cxn modelId="{E80EED1F-E184-46F4-812F-3616BFF93002}" type="presOf" srcId="{0D35D152-B477-4423-8778-86D6D1C64E5F}" destId="{BF4752F3-ADA6-4484-9DD5-628ED984DD60}" srcOrd="0" destOrd="0" presId="urn:microsoft.com/office/officeart/2005/8/layout/lProcess2"/>
    <dgm:cxn modelId="{CF561826-DAB4-4F42-994F-7FC8C8DE895F}" type="presOf" srcId="{A5D0FEE8-0FB1-4E0F-B617-A109AAE4B30B}" destId="{99101B16-485C-4821-884D-1D61EBC4727C}" srcOrd="0" destOrd="0" presId="urn:microsoft.com/office/officeart/2005/8/layout/lProcess2"/>
    <dgm:cxn modelId="{F1CB77D6-5998-49B3-A3E6-C2FF0A9CFC5E}" type="presOf" srcId="{FA3DD28E-5911-45EC-B3F0-B6063809547B}" destId="{4CD0EB95-35A8-403E-B86F-5DB856840CF2}" srcOrd="1" destOrd="0" presId="urn:microsoft.com/office/officeart/2005/8/layout/lProcess2"/>
    <dgm:cxn modelId="{74ABE15E-056A-4500-A414-03B7555B8FA1}" srcId="{94DACA4F-8DAE-4432-A15F-DDB37E35DB97}" destId="{A5D0FEE8-0FB1-4E0F-B617-A109AAE4B30B}" srcOrd="2" destOrd="0" parTransId="{4CCD9473-5C6F-4985-9C94-8FF6EF1B261A}" sibTransId="{FF99EA65-46F1-40C9-9BE1-E13BEA0E67FC}"/>
    <dgm:cxn modelId="{760D2002-009F-48B5-938C-FF816DE8EFBB}" type="presOf" srcId="{A5D0FEE8-0FB1-4E0F-B617-A109AAE4B30B}" destId="{DC56FAD4-7919-41E0-9F5B-3D64998101C6}" srcOrd="1" destOrd="0" presId="urn:microsoft.com/office/officeart/2005/8/layout/lProcess2"/>
    <dgm:cxn modelId="{B91D42EA-124A-45EE-9A2E-F5DC02CB7096}" srcId="{94DACA4F-8DAE-4432-A15F-DDB37E35DB97}" destId="{FA3DD28E-5911-45EC-B3F0-B6063809547B}" srcOrd="1" destOrd="0" parTransId="{139DC481-C7E3-433C-9058-E1DA60592C0A}" sibTransId="{F4DE00E7-374E-4F87-8F9B-B1120296F378}"/>
    <dgm:cxn modelId="{0623DC8B-4A88-4DCB-9A67-6698BABE93AA}" type="presOf" srcId="{FA3DD28E-5911-45EC-B3F0-B6063809547B}" destId="{12032256-A453-4F9C-B0BB-7D783B1E2C9B}" srcOrd="0" destOrd="0" presId="urn:microsoft.com/office/officeart/2005/8/layout/lProcess2"/>
    <dgm:cxn modelId="{C05AAAC9-233F-472B-8287-EE73FCA76D68}" srcId="{94DACA4F-8DAE-4432-A15F-DDB37E35DB97}" destId="{0D35D152-B477-4423-8778-86D6D1C64E5F}" srcOrd="0" destOrd="0" parTransId="{6135B41B-EA33-45CC-B821-32E1BDA2A96A}" sibTransId="{EDC2D819-B5B3-4653-9063-522C8F0E9185}"/>
    <dgm:cxn modelId="{EE64E8B9-ED02-4EAC-990B-46FC9DE9E62B}" type="presOf" srcId="{94DACA4F-8DAE-4432-A15F-DDB37E35DB97}" destId="{CFCAD5C0-FC2B-49C6-925B-A8A6CA59F130}" srcOrd="0" destOrd="0" presId="urn:microsoft.com/office/officeart/2005/8/layout/lProcess2"/>
    <dgm:cxn modelId="{74D173E7-73A2-4871-BF65-B396554D9CC1}" type="presParOf" srcId="{CFCAD5C0-FC2B-49C6-925B-A8A6CA59F130}" destId="{4A5A5870-D6AA-4901-8D79-CA3C5EF8262A}" srcOrd="0" destOrd="0" presId="urn:microsoft.com/office/officeart/2005/8/layout/lProcess2"/>
    <dgm:cxn modelId="{20D9792E-3AD1-481D-BA28-466E2C5ADF97}" type="presParOf" srcId="{4A5A5870-D6AA-4901-8D79-CA3C5EF8262A}" destId="{BF4752F3-ADA6-4484-9DD5-628ED984DD60}" srcOrd="0" destOrd="0" presId="urn:microsoft.com/office/officeart/2005/8/layout/lProcess2"/>
    <dgm:cxn modelId="{28F19365-DC47-4D7E-B760-354705074912}" type="presParOf" srcId="{4A5A5870-D6AA-4901-8D79-CA3C5EF8262A}" destId="{940A8F55-20E1-498A-8169-B4AE7A7F11B6}" srcOrd="1" destOrd="0" presId="urn:microsoft.com/office/officeart/2005/8/layout/lProcess2"/>
    <dgm:cxn modelId="{EC7CBD9A-C96E-4EF4-BD7A-D5774413973F}" type="presParOf" srcId="{4A5A5870-D6AA-4901-8D79-CA3C5EF8262A}" destId="{D7FDBDC3-F387-4463-8575-CBAE47C66DED}" srcOrd="2" destOrd="0" presId="urn:microsoft.com/office/officeart/2005/8/layout/lProcess2"/>
    <dgm:cxn modelId="{D57717C5-F3DF-41A3-84D3-06A4BADCDFF6}" type="presParOf" srcId="{D7FDBDC3-F387-4463-8575-CBAE47C66DED}" destId="{2DC29E09-DCC8-4689-9719-B62403CCC597}" srcOrd="0" destOrd="0" presId="urn:microsoft.com/office/officeart/2005/8/layout/lProcess2"/>
    <dgm:cxn modelId="{9B702B7B-51F4-4189-A128-B307990676C4}" type="presParOf" srcId="{CFCAD5C0-FC2B-49C6-925B-A8A6CA59F130}" destId="{EAFB3FEF-797A-451A-89DD-60AE9A9E8FDE}" srcOrd="1" destOrd="0" presId="urn:microsoft.com/office/officeart/2005/8/layout/lProcess2"/>
    <dgm:cxn modelId="{2AB2E0E9-3C6A-43FD-A5BE-0DC9F2FE301E}" type="presParOf" srcId="{CFCAD5C0-FC2B-49C6-925B-A8A6CA59F130}" destId="{2F058296-361B-4628-9356-6DD2AB80579F}" srcOrd="2" destOrd="0" presId="urn:microsoft.com/office/officeart/2005/8/layout/lProcess2"/>
    <dgm:cxn modelId="{3E55F832-7FED-4C71-ADA9-0FB6C4AC38A4}" type="presParOf" srcId="{2F058296-361B-4628-9356-6DD2AB80579F}" destId="{12032256-A453-4F9C-B0BB-7D783B1E2C9B}" srcOrd="0" destOrd="0" presId="urn:microsoft.com/office/officeart/2005/8/layout/lProcess2"/>
    <dgm:cxn modelId="{46FF80CA-6DB7-43AD-8FD5-AA1FCEE12168}" type="presParOf" srcId="{2F058296-361B-4628-9356-6DD2AB80579F}" destId="{4CD0EB95-35A8-403E-B86F-5DB856840CF2}" srcOrd="1" destOrd="0" presId="urn:microsoft.com/office/officeart/2005/8/layout/lProcess2"/>
    <dgm:cxn modelId="{E775C7C1-2E81-4C9C-BD53-5677212654EA}" type="presParOf" srcId="{2F058296-361B-4628-9356-6DD2AB80579F}" destId="{9979B26F-95DB-4A7F-A314-AE9A6B44E307}" srcOrd="2" destOrd="0" presId="urn:microsoft.com/office/officeart/2005/8/layout/lProcess2"/>
    <dgm:cxn modelId="{EB8E48D5-00DD-413F-AD76-476BB85E3D13}" type="presParOf" srcId="{9979B26F-95DB-4A7F-A314-AE9A6B44E307}" destId="{1C929F5B-8342-4559-BD8B-0A2D19E04789}" srcOrd="0" destOrd="0" presId="urn:microsoft.com/office/officeart/2005/8/layout/lProcess2"/>
    <dgm:cxn modelId="{2EC4564D-BAF6-41C2-B289-CF12038016EC}" type="presParOf" srcId="{CFCAD5C0-FC2B-49C6-925B-A8A6CA59F130}" destId="{CB5115AF-17A9-43A2-905D-F5270C3AA9A4}" srcOrd="3" destOrd="0" presId="urn:microsoft.com/office/officeart/2005/8/layout/lProcess2"/>
    <dgm:cxn modelId="{88D4BA00-0368-4BAF-B146-9778DEFB0E79}" type="presParOf" srcId="{CFCAD5C0-FC2B-49C6-925B-A8A6CA59F130}" destId="{527C7887-E71E-43EA-A1A2-3A51B76A3393}" srcOrd="4" destOrd="0" presId="urn:microsoft.com/office/officeart/2005/8/layout/lProcess2"/>
    <dgm:cxn modelId="{14DFEB45-C53F-427C-B31D-EB34A5B55806}" type="presParOf" srcId="{527C7887-E71E-43EA-A1A2-3A51B76A3393}" destId="{99101B16-485C-4821-884D-1D61EBC4727C}" srcOrd="0" destOrd="0" presId="urn:microsoft.com/office/officeart/2005/8/layout/lProcess2"/>
    <dgm:cxn modelId="{8CCE5DD9-DD97-485A-8E85-FF3224307DEC}" type="presParOf" srcId="{527C7887-E71E-43EA-A1A2-3A51B76A3393}" destId="{DC56FAD4-7919-41E0-9F5B-3D64998101C6}" srcOrd="1" destOrd="0" presId="urn:microsoft.com/office/officeart/2005/8/layout/lProcess2"/>
    <dgm:cxn modelId="{B4ACBFF1-F5CF-4D66-B1FA-B433F7C7287E}" type="presParOf" srcId="{527C7887-E71E-43EA-A1A2-3A51B76A3393}" destId="{C96614BA-10BE-4489-86D5-7BBC31C2770C}" srcOrd="2" destOrd="0" presId="urn:microsoft.com/office/officeart/2005/8/layout/lProcess2"/>
    <dgm:cxn modelId="{0E15E026-3C24-4A8B-869D-58231CEC1EB8}" type="presParOf" srcId="{C96614BA-10BE-4489-86D5-7BBC31C2770C}" destId="{51851FB4-12B6-4899-97CC-2F3DACA68AD2}" srcOrd="0" destOrd="0" presId="urn:microsoft.com/office/officeart/2005/8/layout/lProcess2"/>
  </dgm:cxnLst>
  <dgm:bg/>
  <dgm:whole/>
</dgm:dataModel>
</file>

<file path=ppt/diagrams/layout1.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3d2">
  <dgm:title val=""/>
  <dgm:desc val=""/>
  <dgm:catLst>
    <dgm:cat type="3D" pri="11200"/>
  </dgm:catLst>
  <dgm:scene3d>
    <a:camera prst="orthographicFront"/>
    <a:lightRig rig="threePt" dir="t"/>
  </dgm:scene3d>
  <dgm:styleLbl name="node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a:rot lat="0" lon="0" rev="7500000"/>
      </a:lightRig>
    </dgm:scene3d>
    <dgm:sp3d prstMaterial="plastic">
      <a:bevelT w="127000" h="25400" prst="relaxedInset"/>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tx1"/>
      </a:fontRef>
    </dgm:style>
  </dgm:styleLbl>
  <dgm:styleLbl name="aling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dgm:style>
  </dgm:styleLbl>
  <dgm:styleLbl name="alignImgPlace1">
    <dgm:scene3d>
      <a:camera prst="orthographicFront"/>
      <a:lightRig rig="threePt" dir="t">
        <a:rot lat="0" lon="0" rev="7500000"/>
      </a:lightRig>
    </dgm:scene3d>
    <dgm:sp3d z="254000" extrusionH="63500" contourW="12700" prstMaterial="matte">
      <a:contourClr>
        <a:schemeClr val="lt1"/>
      </a:contourClr>
    </dgm:sp3d>
    <dgm:txPr/>
    <dgm:style>
      <a:lnRef idx="0">
        <a:scrgbClr r="0" g="0" b="0"/>
      </a:lnRef>
      <a:fillRef idx="1">
        <a:scrgbClr r="0" g="0" b="0"/>
      </a:fillRef>
      <a:effectRef idx="0">
        <a:scrgbClr r="0" g="0" b="0"/>
      </a:effectRef>
      <a:fontRef idx="minor"/>
    </dgm:style>
  </dgm:styleLbl>
  <dgm:styleLbl name="bgImgPlace1">
    <dgm:scene3d>
      <a:camera prst="orthographicFront"/>
      <a:lightRig rig="threePt" dir="t">
        <a:rot lat="0" lon="0" rev="7500000"/>
      </a:lightRig>
    </dgm:scene3d>
    <dgm:sp3d z="-152400" extrusionH="63500" contourW="127000" prstMaterial="matte">
      <a:contourClr>
        <a:schemeClr val="lt1"/>
      </a:contourClr>
    </dgm:sp3d>
    <dgm:txPr/>
    <dgm:style>
      <a:lnRef idx="0">
        <a:scrgbClr r="0" g="0" b="0"/>
      </a:lnRef>
      <a:fillRef idx="1">
        <a:scrgbClr r="0" g="0" b="0"/>
      </a:fillRef>
      <a:effectRef idx="0">
        <a:scrgbClr r="0" g="0" b="0"/>
      </a:effectRef>
      <a:fontRef idx="minor"/>
    </dgm:style>
  </dgm:styleLbl>
  <dgm:styleLbl name="sibTrans2D1">
    <dgm:scene3d>
      <a:camera prst="orthographicFront"/>
      <a:lightRig rig="threePt" dir="t">
        <a:rot lat="0" lon="0" rev="7500000"/>
      </a:lightRig>
    </dgm:scene3d>
    <dgm:sp3d z="-700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f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bgSibTrans2D1">
    <dgm:scene3d>
      <a:camera prst="orthographicFront"/>
      <a:lightRig rig="threePt" dir="t">
        <a:rot lat="0" lon="0" rev="7500000"/>
      </a:lightRig>
    </dgm:scene3d>
    <dgm:sp3d z="-152400" extrusionH="63500" prstMaterial="matte">
      <a:bevelT w="25400" h="63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sibTrans1D1">
    <dgm:scene3d>
      <a:camera prst="orthographicFront"/>
      <a:lightRig rig="threePt" dir="t">
        <a:rot lat="0" lon="0" rev="7500000"/>
      </a:lightRig>
    </dgm:scene3d>
    <dgm:sp3d z="-40000" prstMaterial="matte"/>
    <dgm:txPr/>
    <dgm:style>
      <a:lnRef idx="1">
        <a:scrgbClr r="0" g="0" b="0"/>
      </a:lnRef>
      <a:fillRef idx="0">
        <a:scrgbClr r="0" g="0" b="0"/>
      </a:fillRef>
      <a:effectRef idx="0">
        <a:scrgbClr r="0" g="0" b="0"/>
      </a:effectRef>
      <a:fontRef idx="minor"/>
    </dgm:style>
  </dgm:styleLbl>
  <dgm:styleLbl name="callout">
    <dgm:scene3d>
      <a:camera prst="orthographicFront"/>
      <a:lightRig rig="threePt" dir="t">
        <a:rot lat="0" lon="0" rev="7500000"/>
      </a:lightRig>
    </dgm:scene3d>
    <dgm:sp3d z="127000" prstMaterial="matte"/>
    <dgm:txPr/>
    <dgm:style>
      <a:lnRef idx="2">
        <a:scrgbClr r="0" g="0" b="0"/>
      </a:lnRef>
      <a:fillRef idx="1">
        <a:scrgbClr r="0" g="0" b="0"/>
      </a:fillRef>
      <a:effectRef idx="0">
        <a:scrgbClr r="0" g="0" b="0"/>
      </a:effectRef>
      <a:fontRef idx="minor"/>
    </dgm:style>
  </dgm:styleLbl>
  <dgm:styleLbl name="asst0">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a:rot lat="0" lon="0" rev="7500000"/>
      </a:lightRig>
    </dgm:scene3d>
    <dgm:sp3d prstMaterial="plastic">
      <a:bevelT w="127000" h="25400" prst="relaxedInset"/>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parChTrans2D2">
    <dgm:scene3d>
      <a:camera prst="orthographicFront"/>
      <a:lightRig rig="threePt" dir="t">
        <a:rot lat="0" lon="0" rev="7500000"/>
      </a:lightRig>
    </dgm:scene3d>
    <dgm:sp3d extrusionH="63500" prstMaterial="matte">
      <a:bevelT w="50800" h="19050" prst="relaxedInset"/>
      <a:contourClr>
        <a:schemeClr val="bg1"/>
      </a:contourClr>
    </dgm:sp3d>
    <dgm:txPr/>
    <dgm:style>
      <a:lnRef idx="0">
        <a:scrgbClr r="0" g="0" b="0"/>
      </a:lnRef>
      <a:fillRef idx="1">
        <a:scrgbClr r="0" g="0" b="0"/>
      </a:fillRef>
      <a:effectRef idx="0">
        <a:scrgbClr r="0" g="0" b="0"/>
      </a:effectRef>
      <a:fontRef idx="minor">
        <a:schemeClr val="lt1"/>
      </a:fontRef>
    </dgm:style>
  </dgm:styleLbl>
  <dgm:styleLbl name="parChTrans2D3">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2D4">
    <dgm:scene3d>
      <a:camera prst="orthographicFront"/>
      <a:lightRig rig="threePt" dir="t">
        <a:rot lat="0" lon="0" rev="7500000"/>
      </a:lightRig>
    </dgm:scene3d>
    <dgm:sp3d z="60000" prstMaterial="flat">
      <a:bevelT w="120900" h="88900"/>
    </dgm:sp3d>
    <dgm:txPr/>
    <dgm:style>
      <a:lnRef idx="0">
        <a:scrgbClr r="0" g="0" b="0"/>
      </a:lnRef>
      <a:fillRef idx="3">
        <a:scrgbClr r="0" g="0" b="0"/>
      </a:fillRef>
      <a:effectRef idx="1">
        <a:scrgbClr r="0" g="0" b="0"/>
      </a:effectRef>
      <a:fontRef idx="minor">
        <a:schemeClr val="lt1"/>
      </a:fontRef>
    </dgm:style>
  </dgm:styleLbl>
  <dgm:styleLbl name="parChTrans1D1">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a:rot lat="0" lon="0" rev="7500000"/>
      </a:lightRig>
    </dgm:scene3d>
    <dgm:sp3d z="-40000" prstMaterial="matte"/>
    <dgm:txPr/>
    <dgm:style>
      <a:lnRef idx="2">
        <a:scrgbClr r="0" g="0" b="0"/>
      </a:lnRef>
      <a:fillRef idx="0">
        <a:scrgbClr r="0" g="0" b="0"/>
      </a:fillRef>
      <a:effectRef idx="0">
        <a:scrgbClr r="0" g="0" b="0"/>
      </a:effectRef>
      <a:fontRef idx="minor"/>
    </dgm:style>
  </dgm:styleLbl>
  <dgm:styleLbl name="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a:rot lat="0" lon="0" rev="7500000"/>
      </a:lightRig>
    </dgm:scene3d>
    <dgm:sp3d z="152400" extrusionH="63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a:rot lat="0" lon="0" rev="7500000"/>
      </a:lightRig>
    </dgm:scene3d>
    <dgm:sp3d extrusionH="190500" prstMaterial="dkEdge">
      <a:bevelT w="135400" h="16350" prst="relaxedInset"/>
      <a:contourClr>
        <a:schemeClr val="bg1"/>
      </a:contourClr>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a:rot lat="0" lon="0" rev="7500000"/>
      </a:lightRig>
    </dgm:scene3d>
    <dgm:sp3d prstMaterial="plastic">
      <a:bevelT w="127000" h="35400"/>
    </dgm:sp3d>
    <dgm:txPr/>
    <dgm:style>
      <a:lnRef idx="1">
        <a:scrgbClr r="0" g="0" b="0"/>
      </a:lnRef>
      <a:fillRef idx="1">
        <a:scrgbClr r="0" g="0" b="0"/>
      </a:fillRef>
      <a:effectRef idx="2">
        <a:scrgbClr r="0" g="0" b="0"/>
      </a:effectRef>
      <a:fontRef idx="minor">
        <a:schemeClr val="lt1"/>
      </a:fontRef>
    </dgm:style>
  </dgm:styleLbl>
  <dgm:styleLbl name="bgAcc1">
    <dgm:scene3d>
      <a:camera prst="orthographicFront"/>
      <a:lightRig rig="threePt" dir="t">
        <a:rot lat="0" lon="0" rev="7500000"/>
      </a:lightRig>
    </dgm:scene3d>
    <dgm:sp3d z="-152400" extrusionH="63500" prstMaterial="dkEdge">
      <a:bevelT w="124450" h="16350" prst="relaxedInset"/>
      <a:contourClr>
        <a:schemeClr val="bg1"/>
      </a:contourClr>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a:rot lat="0" lon="0" rev="7500000"/>
      </a:lightRig>
    </dgm:scene3d>
    <dgm:sp3d z="152400" extrusionH="63500" prstMaterial="dkEdge">
      <a:bevelT w="120800" h="19050" prst="relaxedInset"/>
      <a:contourClr>
        <a:schemeClr val="bg1"/>
      </a:contourClr>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a:rot lat="0" lon="0" rev="7500000"/>
      </a:lightRig>
    </dgm:scene3d>
    <dgm:sp3d extrusionH="190500" prstMaterial="dkEdge">
      <a:bevelT w="120650" h="38100" prst="relaxedInset"/>
      <a:contourClr>
        <a:schemeClr val="bg1"/>
      </a:contourClr>
    </dgm:sp3d>
    <dgm:txPr/>
    <dgm:style>
      <a:lnRef idx="1">
        <a:scrgbClr r="0" g="0" b="0"/>
      </a:lnRef>
      <a:fillRef idx="1">
        <a:scrgbClr r="0" g="0" b="0"/>
      </a:fillRef>
      <a:effectRef idx="2">
        <a:scrgbClr r="0" g="0" b="0"/>
      </a:effectRef>
      <a:fontRef idx="minor"/>
    </dgm:style>
  </dgm:styleLbl>
  <dgm:styleLbl name="solidBgAcc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a:rot lat="0" lon="0" rev="7500000"/>
      </a:lightRig>
    </dgm:scene3d>
    <dgm:sp3d extrusionH="190500" prstMaterial="dkEdge">
      <a:bevelT w="120650" h="38100" prst="relaxedInset"/>
      <a:bevelB w="120650" h="57150" prst="relaxedInset"/>
      <a:contourClr>
        <a:schemeClr val="bg1"/>
      </a:contourClr>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a:rot lat="0" lon="0" rev="7500000"/>
      </a:lightRig>
    </dgm:scene3d>
    <dgm:sp3d z="-152400" extrusionH="63500" prstMaterial="dkEdge">
      <a:bevelT w="144450" h="36350" prst="relaxedInset"/>
      <a:contourClr>
        <a:schemeClr val="bg1"/>
      </a:contourClr>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a:rot lat="0" lon="0" rev="7500000"/>
      </a:lightRig>
    </dgm:scene3d>
    <dgm:sp3d z="152400" extrusionH="63500" prstMaterial="dkEdge">
      <a:bevelT w="125400" h="36350" prst="relaxedInset"/>
      <a:contourClr>
        <a:schemeClr val="bg1"/>
      </a:contourClr>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a:rot lat="0" lon="0" rev="7500000"/>
      </a:lightRig>
    </dgm:scene3d>
    <dgm:sp3d z="-152400" extrusionH="63500" prstMaterial="matte">
      <a:bevelT w="144450" h="6350" prst="relaxedInset"/>
      <a:contourClr>
        <a:schemeClr val="bg1"/>
      </a:contourClr>
    </dgm:sp3d>
    <dgm:txPr/>
    <dgm:style>
      <a:lnRef idx="0">
        <a:scrgbClr r="0" g="0" b="0"/>
      </a:lnRef>
      <a:fillRef idx="3">
        <a:scrgbClr r="0" g="0" b="0"/>
      </a:fillRef>
      <a:effectRef idx="0">
        <a:scrgbClr r="0" g="0" b="0"/>
      </a:effectRef>
      <a:fontRef idx="minor"/>
    </dgm:style>
  </dgm:styleLbl>
  <dgm:styleLbl name="dkBgShp">
    <dgm:scene3d>
      <a:camera prst="orthographicFront"/>
      <a:lightRig rig="threePt" dir="t">
        <a:rot lat="0" lon="0" rev="7500000"/>
      </a:lightRig>
    </dgm:scene3d>
    <dgm:sp3d prstMaterial="plastic">
      <a:bevelT w="127000" h="25400" prst="relaxedInset"/>
      <a:bevelB w="88900" h="121750" prst="angle"/>
    </dgm:sp3d>
    <dgm:txPr/>
    <dgm:style>
      <a:lnRef idx="0">
        <a:scrgbClr r="0" g="0" b="0"/>
      </a:lnRef>
      <a:fillRef idx="1">
        <a:scrgbClr r="0" g="0" b="0"/>
      </a:fillRef>
      <a:effectRef idx="2">
        <a:scrgbClr r="0" g="0" b="0"/>
      </a:effectRef>
      <a:fontRef idx="minor">
        <a:schemeClr val="lt1"/>
      </a:fontRef>
    </dgm:style>
  </dgm:styleLbl>
  <dgm:styleLbl name="trBgShp">
    <dgm:scene3d>
      <a:camera prst="orthographicFront"/>
      <a:lightRig rig="threePt" dir="t"/>
    </dgm:scene3d>
    <dgm:sp3d z="-152400" prstMaterial="matte"/>
    <dgm:txPr/>
    <dgm:style>
      <a:lnRef idx="0">
        <a:scrgbClr r="0" g="0" b="0"/>
      </a:lnRef>
      <a:fillRef idx="1">
        <a:scrgbClr r="0" g="0" b="0"/>
      </a:fillRef>
      <a:effectRef idx="0">
        <a:scrgbClr r="0" g="0" b="0"/>
      </a:effectRef>
      <a:fontRef idx="minor"/>
    </dgm:style>
  </dgm:styleLbl>
  <dgm:styleLbl name="fgShp">
    <dgm:scene3d>
      <a:camera prst="orthographicFront"/>
      <a:lightRig rig="threePt" dir="t">
        <a:rot lat="0" lon="0" rev="7500000"/>
      </a:lightRig>
    </dgm:scene3d>
    <dgm:sp3d z="152400" extrusionH="63500" prstMaterial="matte">
      <a:bevelT w="50800" h="19050" prst="relaxedInset"/>
      <a:contourClr>
        <a:schemeClr val="bg1"/>
      </a:contourClr>
    </dgm:sp3d>
    <dgm:txPr/>
    <dgm:style>
      <a:lnRef idx="0">
        <a:scrgbClr r="0" g="0" b="0"/>
      </a:lnRef>
      <a:fillRef idx="1">
        <a:scrgbClr r="0" g="0" b="0"/>
      </a:fillRef>
      <a:effectRef idx="2">
        <a:scrgbClr r="0" g="0" b="0"/>
      </a:effectRef>
      <a:fontRef idx="minor">
        <a:schemeClr val="lt1"/>
      </a:fontRef>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EECC952-E674-4093-9D8F-B80CF79FD232}" type="datetimeFigureOut">
              <a:rPr lang="en-US" smtClean="0"/>
              <a:pPr/>
              <a:t>8/13/2009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721CD92E-B987-41D5-959D-D0BB7E87603E}"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C60CFD3-DB06-4C08-84F6-B175EB850FE2}" type="slidenum">
              <a:rPr lang="en-US" smtClean="0"/>
              <a:pPr/>
              <a:t>6</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Of available interventions, </a:t>
            </a:r>
            <a:r>
              <a:rPr lang="en-US" dirty="0" err="1" smtClean="0"/>
              <a:t>counselling</a:t>
            </a:r>
            <a:r>
              <a:rPr lang="en-US" dirty="0" smtClean="0"/>
              <a:t> about breastfeeding and </a:t>
            </a:r>
            <a:r>
              <a:rPr lang="en-US" dirty="0" err="1" smtClean="0"/>
              <a:t>fortifi</a:t>
            </a:r>
            <a:r>
              <a:rPr lang="en-US" dirty="0" smtClean="0"/>
              <a:t> </a:t>
            </a:r>
            <a:r>
              <a:rPr lang="en-US" dirty="0" err="1" smtClean="0"/>
              <a:t>cation</a:t>
            </a:r>
            <a:r>
              <a:rPr lang="en-US" dirty="0" smtClean="0"/>
              <a:t> or supplementation with vitamin A and zinc have the greatest potential to reduce the burden of child morbidity and mortality</a:t>
            </a:r>
          </a:p>
          <a:p>
            <a:r>
              <a:rPr lang="en-US" dirty="0" smtClean="0"/>
              <a:t>Improvement of complementary feeding through strategies such as </a:t>
            </a:r>
            <a:r>
              <a:rPr lang="en-US" dirty="0" err="1" smtClean="0"/>
              <a:t>counselling</a:t>
            </a:r>
            <a:r>
              <a:rPr lang="en-US" dirty="0" smtClean="0"/>
              <a:t> about nutrition for food-secure populations and nutrition </a:t>
            </a:r>
            <a:r>
              <a:rPr lang="en-US" dirty="0" err="1" smtClean="0"/>
              <a:t>counselling</a:t>
            </a:r>
            <a:r>
              <a:rPr lang="en-US" dirty="0" smtClean="0"/>
              <a:t>, food supplements, conditional cash transfers, or a combination of these, in food-insecure populations could substantially reduce stunting and related burden of disease</a:t>
            </a:r>
          </a:p>
          <a:p>
            <a:r>
              <a:rPr lang="en-US" dirty="0" smtClean="0"/>
              <a:t>Interventions for maternal nutrition (supplements of iron </a:t>
            </a:r>
            <a:r>
              <a:rPr lang="en-US" dirty="0" err="1" smtClean="0"/>
              <a:t>folate</a:t>
            </a:r>
            <a:r>
              <a:rPr lang="en-US" dirty="0" smtClean="0"/>
              <a:t>, multiple micronutrients, calcium, and balanced energy and protein) can improve outcomes for maternal health and births, but few have been assessed at sufficient scale</a:t>
            </a:r>
          </a:p>
          <a:p>
            <a:r>
              <a:rPr lang="en-US" dirty="0" smtClean="0"/>
              <a:t>Although available interventions can make a clear diff </a:t>
            </a:r>
            <a:r>
              <a:rPr lang="en-US" dirty="0" err="1" smtClean="0"/>
              <a:t>erence</a:t>
            </a:r>
            <a:r>
              <a:rPr lang="en-US" dirty="0" smtClean="0"/>
              <a:t> in the short term, elimination of stunting will also require long-term investments to improve education, economic status, and empowerment of women</a:t>
            </a:r>
          </a:p>
          <a:p>
            <a:endParaRPr lang="en-US" dirty="0"/>
          </a:p>
        </p:txBody>
      </p:sp>
      <p:sp>
        <p:nvSpPr>
          <p:cNvPr id="4" name="Slide Number Placeholder 3"/>
          <p:cNvSpPr>
            <a:spLocks noGrp="1"/>
          </p:cNvSpPr>
          <p:nvPr>
            <p:ph type="sldNum" sz="quarter" idx="10"/>
          </p:nvPr>
        </p:nvSpPr>
        <p:spPr/>
        <p:txBody>
          <a:bodyPr/>
          <a:lstStyle/>
          <a:p>
            <a:fld id="{721CD92E-B987-41D5-959D-D0BB7E87603E}" type="slidenum">
              <a:rPr lang="en-US" smtClean="0"/>
              <a:pPr/>
              <a:t>22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r>
              <a:rPr lang="en-US" sz="1200" b="1" kern="1200" baseline="0" dirty="0" smtClean="0">
                <a:solidFill>
                  <a:schemeClr val="tx1"/>
                </a:solidFill>
                <a:latin typeface="+mn-lt"/>
                <a:ea typeface="+mn-ea"/>
                <a:cs typeface="+mn-cs"/>
              </a:rPr>
              <a:t>Community Based Health Care Interventions</a:t>
            </a:r>
          </a:p>
          <a:p>
            <a:r>
              <a:rPr lang="en-US" sz="1200" kern="1200" baseline="0" dirty="0" smtClean="0">
                <a:solidFill>
                  <a:schemeClr val="tx1"/>
                </a:solidFill>
                <a:latin typeface="+mn-lt"/>
                <a:ea typeface="+mn-ea"/>
                <a:cs typeface="+mn-cs"/>
              </a:rPr>
              <a:t>UNICEF and WHO, have agreed on 12 key household practices for neonates and infants that can help to promote child survival, health and nutrition in communities:</a:t>
            </a:r>
          </a:p>
          <a:p>
            <a:r>
              <a:rPr lang="en-US" sz="1200" kern="1200" baseline="0" dirty="0" smtClean="0">
                <a:solidFill>
                  <a:schemeClr val="tx1"/>
                </a:solidFill>
                <a:latin typeface="+mn-lt"/>
                <a:ea typeface="+mn-ea"/>
                <a:cs typeface="+mn-cs"/>
              </a:rPr>
              <a:t>(1) </a:t>
            </a:r>
            <a:r>
              <a:rPr lang="en-US" sz="1200" i="1" kern="1200" baseline="0" dirty="0" smtClean="0">
                <a:solidFill>
                  <a:schemeClr val="tx1"/>
                </a:solidFill>
                <a:latin typeface="+mn-lt"/>
                <a:ea typeface="+mn-ea"/>
                <a:cs typeface="+mn-cs"/>
              </a:rPr>
              <a:t>Exclusive breast feeding from birth to six months.</a:t>
            </a:r>
          </a:p>
          <a:p>
            <a:r>
              <a:rPr lang="en-US" sz="1200" kern="1200" baseline="0" dirty="0" smtClean="0">
                <a:solidFill>
                  <a:schemeClr val="tx1"/>
                </a:solidFill>
                <a:latin typeface="+mn-lt"/>
                <a:ea typeface="+mn-ea"/>
                <a:cs typeface="+mn-cs"/>
              </a:rPr>
              <a:t>(2) </a:t>
            </a:r>
            <a:r>
              <a:rPr lang="en-US" sz="1200" i="1" kern="1200" baseline="0" dirty="0" smtClean="0">
                <a:solidFill>
                  <a:schemeClr val="tx1"/>
                </a:solidFill>
                <a:latin typeface="+mn-lt"/>
                <a:ea typeface="+mn-ea"/>
                <a:cs typeface="+mn-cs"/>
              </a:rPr>
              <a:t>Complementary feeding : Starting at about six months old, </a:t>
            </a:r>
            <a:r>
              <a:rPr lang="en-US" sz="1200" kern="1200" baseline="0" dirty="0" smtClean="0">
                <a:solidFill>
                  <a:schemeClr val="tx1"/>
                </a:solidFill>
                <a:latin typeface="+mn-lt"/>
                <a:ea typeface="+mn-ea"/>
                <a:cs typeface="+mn-cs"/>
              </a:rPr>
              <a:t>feeding children energy - and nutrient-rich complementary foods while continuing to breast feed for at least two years could prevent more than 10 per cent of deaths from </a:t>
            </a:r>
            <a:r>
              <a:rPr lang="en-US" sz="1200" kern="1200" baseline="0" dirty="0" err="1" smtClean="0">
                <a:solidFill>
                  <a:schemeClr val="tx1"/>
                </a:solidFill>
                <a:latin typeface="+mn-lt"/>
                <a:ea typeface="+mn-ea"/>
                <a:cs typeface="+mn-cs"/>
              </a:rPr>
              <a:t>diarrhoea</a:t>
            </a:r>
            <a:r>
              <a:rPr lang="en-US" sz="1200" kern="1200" baseline="0" dirty="0" smtClean="0">
                <a:solidFill>
                  <a:schemeClr val="tx1"/>
                </a:solidFill>
                <a:latin typeface="+mn-lt"/>
                <a:ea typeface="+mn-ea"/>
                <a:cs typeface="+mn-cs"/>
              </a:rPr>
              <a:t> and acute respiratory infections, particularly</a:t>
            </a:r>
          </a:p>
          <a:p>
            <a:r>
              <a:rPr lang="en-US" sz="1200" kern="1200" baseline="0" dirty="0" smtClean="0">
                <a:solidFill>
                  <a:schemeClr val="tx1"/>
                </a:solidFill>
                <a:latin typeface="+mn-lt"/>
                <a:ea typeface="+mn-ea"/>
                <a:cs typeface="+mn-cs"/>
              </a:rPr>
              <a:t>pneumonia; and increase resistance to measles and other illnesses.</a:t>
            </a:r>
          </a:p>
          <a:p>
            <a:r>
              <a:rPr lang="en-US" sz="1200" kern="1200" baseline="0" dirty="0" smtClean="0">
                <a:solidFill>
                  <a:schemeClr val="tx1"/>
                </a:solidFill>
                <a:latin typeface="+mn-lt"/>
                <a:ea typeface="+mn-ea"/>
                <a:cs typeface="+mn-cs"/>
              </a:rPr>
              <a:t>(3) </a:t>
            </a:r>
            <a:r>
              <a:rPr lang="en-US" sz="1200" i="1" kern="1200" baseline="0" dirty="0" smtClean="0">
                <a:solidFill>
                  <a:schemeClr val="tx1"/>
                </a:solidFill>
                <a:latin typeface="+mn-lt"/>
                <a:ea typeface="+mn-ea"/>
                <a:cs typeface="+mn-cs"/>
              </a:rPr>
              <a:t>Micronutrient Supplementation : Improving the intake of </a:t>
            </a:r>
            <a:r>
              <a:rPr lang="en-US" sz="1200" kern="1200" baseline="0" dirty="0" smtClean="0">
                <a:solidFill>
                  <a:schemeClr val="tx1"/>
                </a:solidFill>
                <a:latin typeface="+mn-lt"/>
                <a:ea typeface="+mn-ea"/>
                <a:cs typeface="+mn-cs"/>
              </a:rPr>
              <a:t>vitamin A through diet or supplements in communities where it is deficient could reduce mortality among children aged 6 months to five years by 20 per cent.</a:t>
            </a:r>
          </a:p>
          <a:p>
            <a:r>
              <a:rPr lang="en-US" sz="1200" kern="1200" baseline="0" dirty="0" smtClean="0">
                <a:solidFill>
                  <a:schemeClr val="tx1"/>
                </a:solidFill>
                <a:latin typeface="+mn-lt"/>
                <a:ea typeface="+mn-ea"/>
                <a:cs typeface="+mn-cs"/>
              </a:rPr>
              <a:t>(4) </a:t>
            </a:r>
            <a:r>
              <a:rPr lang="en-US" sz="1200" i="1" kern="1200" baseline="0" dirty="0" smtClean="0">
                <a:solidFill>
                  <a:schemeClr val="tx1"/>
                </a:solidFill>
                <a:latin typeface="+mn-lt"/>
                <a:ea typeface="+mn-ea"/>
                <a:cs typeface="+mn-cs"/>
              </a:rPr>
              <a:t>Hygiene : Better hygiene practices, particularly hand </a:t>
            </a:r>
            <a:r>
              <a:rPr lang="en-US" sz="1200" kern="1200" baseline="0" dirty="0" smtClean="0">
                <a:solidFill>
                  <a:schemeClr val="tx1"/>
                </a:solidFill>
                <a:latin typeface="+mn-lt"/>
                <a:ea typeface="+mn-ea"/>
                <a:cs typeface="+mn-cs"/>
              </a:rPr>
              <a:t>washing with soap (or ashes) and the safe disposal of excreta could reduce the incidence of </a:t>
            </a:r>
            <a:r>
              <a:rPr lang="en-US" sz="1200" kern="1200" baseline="0" dirty="0" err="1" smtClean="0">
                <a:solidFill>
                  <a:schemeClr val="tx1"/>
                </a:solidFill>
                <a:latin typeface="+mn-lt"/>
                <a:ea typeface="+mn-ea"/>
                <a:cs typeface="+mn-cs"/>
              </a:rPr>
              <a:t>diarrhoea</a:t>
            </a:r>
            <a:r>
              <a:rPr lang="en-US" sz="1200" kern="1200" baseline="0" dirty="0" smtClean="0">
                <a:solidFill>
                  <a:schemeClr val="tx1"/>
                </a:solidFill>
                <a:latin typeface="+mn-lt"/>
                <a:ea typeface="+mn-ea"/>
                <a:cs typeface="+mn-cs"/>
              </a:rPr>
              <a:t> by 35%.</a:t>
            </a:r>
          </a:p>
          <a:p>
            <a:r>
              <a:rPr lang="en-US" sz="1200" kern="1200" baseline="0" dirty="0" smtClean="0">
                <a:solidFill>
                  <a:schemeClr val="tx1"/>
                </a:solidFill>
                <a:latin typeface="+mn-lt"/>
                <a:ea typeface="+mn-ea"/>
                <a:cs typeface="+mn-cs"/>
              </a:rPr>
              <a:t>(5) </a:t>
            </a:r>
            <a:r>
              <a:rPr lang="en-US" sz="1200" i="1" kern="1200" baseline="0" dirty="0" smtClean="0">
                <a:solidFill>
                  <a:schemeClr val="tx1"/>
                </a:solidFill>
                <a:latin typeface="+mn-lt"/>
                <a:ea typeface="+mn-ea"/>
                <a:cs typeface="+mn-cs"/>
              </a:rPr>
              <a:t>Immunization : Vaccination against measles for children </a:t>
            </a:r>
            <a:r>
              <a:rPr lang="en-US" sz="1200" kern="1200" baseline="0" dirty="0" smtClean="0">
                <a:solidFill>
                  <a:schemeClr val="tx1"/>
                </a:solidFill>
                <a:latin typeface="+mn-lt"/>
                <a:ea typeface="+mn-ea"/>
                <a:cs typeface="+mn-cs"/>
              </a:rPr>
              <a:t>under age one could prevent most of the measles – related deaths each year. Caregivers should make sure children complete a full course of immunization (</a:t>
            </a:r>
            <a:r>
              <a:rPr lang="en-US" sz="1200" kern="1200" baseline="0" dirty="0" err="1" smtClean="0">
                <a:solidFill>
                  <a:schemeClr val="tx1"/>
                </a:solidFill>
                <a:latin typeface="+mn-lt"/>
                <a:ea typeface="+mn-ea"/>
                <a:cs typeface="+mn-cs"/>
              </a:rPr>
              <a:t>Bacille</a:t>
            </a:r>
            <a:r>
              <a:rPr lang="en-US" sz="1200" kern="1200" baseline="0" dirty="0" smtClean="0">
                <a:solidFill>
                  <a:schemeClr val="tx1"/>
                </a:solidFill>
                <a:latin typeface="+mn-lt"/>
                <a:ea typeface="+mn-ea"/>
                <a:cs typeface="+mn-cs"/>
              </a:rPr>
              <a:t> </a:t>
            </a:r>
            <a:r>
              <a:rPr lang="en-US" sz="1200" kern="1200" baseline="0" dirty="0" err="1" smtClean="0">
                <a:solidFill>
                  <a:schemeClr val="tx1"/>
                </a:solidFill>
                <a:latin typeface="+mn-lt"/>
                <a:ea typeface="+mn-ea"/>
                <a:cs typeface="+mn-cs"/>
              </a:rPr>
              <a:t>Calmette</a:t>
            </a:r>
            <a:r>
              <a:rPr lang="en-US" sz="1200" kern="1200" baseline="0" dirty="0" smtClean="0">
                <a:solidFill>
                  <a:schemeClr val="tx1"/>
                </a:solidFill>
                <a:latin typeface="+mn-lt"/>
                <a:ea typeface="+mn-ea"/>
                <a:cs typeface="+mn-cs"/>
              </a:rPr>
              <a:t>- </a:t>
            </a:r>
            <a:r>
              <a:rPr lang="en-US" sz="1200" kern="1200" baseline="0" dirty="0" err="1" smtClean="0">
                <a:solidFill>
                  <a:schemeClr val="tx1"/>
                </a:solidFill>
                <a:latin typeface="+mn-lt"/>
                <a:ea typeface="+mn-ea"/>
                <a:cs typeface="+mn-cs"/>
              </a:rPr>
              <a:t>Guérin</a:t>
            </a:r>
            <a:r>
              <a:rPr lang="en-US" sz="1200" kern="1200" baseline="0" dirty="0" smtClean="0">
                <a:solidFill>
                  <a:schemeClr val="tx1"/>
                </a:solidFill>
                <a:latin typeface="+mn-lt"/>
                <a:ea typeface="+mn-ea"/>
                <a:cs typeface="+mn-cs"/>
              </a:rPr>
              <a:t>; diphtheria, </a:t>
            </a:r>
            <a:r>
              <a:rPr lang="en-US" sz="1200" kern="1200" baseline="0" dirty="0" err="1" smtClean="0">
                <a:solidFill>
                  <a:schemeClr val="tx1"/>
                </a:solidFill>
                <a:latin typeface="+mn-lt"/>
                <a:ea typeface="+mn-ea"/>
                <a:cs typeface="+mn-cs"/>
              </a:rPr>
              <a:t>pertussis</a:t>
            </a:r>
            <a:r>
              <a:rPr lang="en-US" sz="1200" kern="1200" baseline="0" dirty="0" smtClean="0">
                <a:solidFill>
                  <a:schemeClr val="tx1"/>
                </a:solidFill>
                <a:latin typeface="+mn-lt"/>
                <a:ea typeface="+mn-ea"/>
                <a:cs typeface="+mn-cs"/>
              </a:rPr>
              <a:t> and tetanus vaccine; oral polio vaccine; and measles vaccine) before their first birthday.</a:t>
            </a:r>
          </a:p>
          <a:p>
            <a:r>
              <a:rPr lang="en-US" sz="1200" kern="1200" baseline="0" dirty="0" smtClean="0">
                <a:solidFill>
                  <a:schemeClr val="tx1"/>
                </a:solidFill>
                <a:latin typeface="+mn-lt"/>
                <a:ea typeface="+mn-ea"/>
                <a:cs typeface="+mn-cs"/>
              </a:rPr>
              <a:t>(6) </a:t>
            </a:r>
            <a:r>
              <a:rPr lang="en-US" sz="1200" i="1" kern="1200" baseline="0" dirty="0" smtClean="0">
                <a:solidFill>
                  <a:schemeClr val="tx1"/>
                </a:solidFill>
                <a:latin typeface="+mn-lt"/>
                <a:ea typeface="+mn-ea"/>
                <a:cs typeface="+mn-cs"/>
              </a:rPr>
              <a:t>Malaria prevention : The use of insecticide-treated mosquito </a:t>
            </a:r>
            <a:r>
              <a:rPr lang="en-US" sz="1200" kern="1200" baseline="0" dirty="0" smtClean="0">
                <a:solidFill>
                  <a:schemeClr val="tx1"/>
                </a:solidFill>
                <a:latin typeface="+mn-lt"/>
                <a:ea typeface="+mn-ea"/>
                <a:cs typeface="+mn-cs"/>
              </a:rPr>
              <a:t>nets in households in malaria-endemic areas could lower malaria-related child deaths by as much as 23 per cent.</a:t>
            </a:r>
          </a:p>
          <a:p>
            <a:r>
              <a:rPr lang="en-US" sz="1200" kern="1200" baseline="0" dirty="0" smtClean="0">
                <a:solidFill>
                  <a:schemeClr val="tx1"/>
                </a:solidFill>
                <a:latin typeface="+mn-lt"/>
                <a:ea typeface="+mn-ea"/>
                <a:cs typeface="+mn-cs"/>
              </a:rPr>
              <a:t>(7) </a:t>
            </a:r>
            <a:r>
              <a:rPr lang="en-US" sz="1200" i="1" kern="1200" baseline="0" dirty="0" smtClean="0">
                <a:solidFill>
                  <a:schemeClr val="tx1"/>
                </a:solidFill>
                <a:latin typeface="+mn-lt"/>
                <a:ea typeface="+mn-ea"/>
                <a:cs typeface="+mn-cs"/>
              </a:rPr>
              <a:t>Psychosocial care and development: Promote mental and </a:t>
            </a:r>
            <a:r>
              <a:rPr lang="en-US" sz="1200" kern="1200" baseline="0" dirty="0" smtClean="0">
                <a:solidFill>
                  <a:schemeClr val="tx1"/>
                </a:solidFill>
                <a:latin typeface="+mn-lt"/>
                <a:ea typeface="+mn-ea"/>
                <a:cs typeface="+mn-cs"/>
              </a:rPr>
              <a:t>social development by responding to a child’s need for care and by talking, playing and providing a stimulating environment.</a:t>
            </a:r>
          </a:p>
          <a:p>
            <a:r>
              <a:rPr lang="en-US" sz="1200" kern="1200" baseline="0" dirty="0" smtClean="0">
                <a:solidFill>
                  <a:schemeClr val="tx1"/>
                </a:solidFill>
                <a:latin typeface="+mn-lt"/>
                <a:ea typeface="+mn-ea"/>
                <a:cs typeface="+mn-cs"/>
              </a:rPr>
              <a:t>(8) </a:t>
            </a:r>
            <a:r>
              <a:rPr lang="en-US" sz="1200" i="1" kern="1200" baseline="0" dirty="0" smtClean="0">
                <a:solidFill>
                  <a:schemeClr val="tx1"/>
                </a:solidFill>
                <a:latin typeface="+mn-lt"/>
                <a:ea typeface="+mn-ea"/>
                <a:cs typeface="+mn-cs"/>
              </a:rPr>
              <a:t>Feeding and fluids for sick children: Continue to feed and </a:t>
            </a:r>
            <a:r>
              <a:rPr lang="en-US" sz="1200" kern="1200" baseline="0" dirty="0" smtClean="0">
                <a:solidFill>
                  <a:schemeClr val="tx1"/>
                </a:solidFill>
                <a:latin typeface="+mn-lt"/>
                <a:ea typeface="+mn-ea"/>
                <a:cs typeface="+mn-cs"/>
              </a:rPr>
              <a:t>offer more fluids, including breast milk, to children when they are sick.</a:t>
            </a:r>
          </a:p>
          <a:p>
            <a:r>
              <a:rPr lang="en-US" sz="1200" kern="1200" baseline="0" dirty="0" smtClean="0">
                <a:solidFill>
                  <a:schemeClr val="tx1"/>
                </a:solidFill>
                <a:latin typeface="+mn-lt"/>
                <a:ea typeface="+mn-ea"/>
                <a:cs typeface="+mn-cs"/>
              </a:rPr>
              <a:t>(9) </a:t>
            </a:r>
            <a:r>
              <a:rPr lang="en-US" sz="1200" i="1" kern="1200" baseline="0" dirty="0" smtClean="0">
                <a:solidFill>
                  <a:schemeClr val="tx1"/>
                </a:solidFill>
                <a:latin typeface="+mn-lt"/>
                <a:ea typeface="+mn-ea"/>
                <a:cs typeface="+mn-cs"/>
              </a:rPr>
              <a:t>Home treatment: Give sick children appropriate home </a:t>
            </a:r>
            <a:r>
              <a:rPr lang="en-US" sz="1200" kern="1200" baseline="0" dirty="0" smtClean="0">
                <a:solidFill>
                  <a:schemeClr val="tx1"/>
                </a:solidFill>
                <a:latin typeface="+mn-lt"/>
                <a:ea typeface="+mn-ea"/>
                <a:cs typeface="+mn-cs"/>
              </a:rPr>
              <a:t>treatment for infections.</a:t>
            </a:r>
          </a:p>
          <a:p>
            <a:r>
              <a:rPr lang="en-US" sz="1200" kern="1200" baseline="0" dirty="0" smtClean="0">
                <a:solidFill>
                  <a:schemeClr val="tx1"/>
                </a:solidFill>
                <a:latin typeface="+mn-lt"/>
                <a:ea typeface="+mn-ea"/>
                <a:cs typeface="+mn-cs"/>
              </a:rPr>
              <a:t>(10) </a:t>
            </a:r>
            <a:r>
              <a:rPr lang="en-US" sz="1200" i="1" kern="1200" baseline="0" dirty="0" smtClean="0">
                <a:solidFill>
                  <a:schemeClr val="tx1"/>
                </a:solidFill>
                <a:latin typeface="+mn-lt"/>
                <a:ea typeface="+mn-ea"/>
                <a:cs typeface="+mn-cs"/>
              </a:rPr>
              <a:t>Care seeking: Recognize when sick children need treatment </a:t>
            </a:r>
            <a:r>
              <a:rPr lang="en-US" sz="1200" kern="1200" baseline="0" dirty="0" smtClean="0">
                <a:solidFill>
                  <a:schemeClr val="tx1"/>
                </a:solidFill>
                <a:latin typeface="+mn-lt"/>
                <a:ea typeface="+mn-ea"/>
                <a:cs typeface="+mn-cs"/>
              </a:rPr>
              <a:t>outside the home, and seek care from appropriate providers.</a:t>
            </a:r>
          </a:p>
          <a:p>
            <a:r>
              <a:rPr lang="en-US" sz="1200" kern="1200" baseline="0" dirty="0" smtClean="0">
                <a:solidFill>
                  <a:schemeClr val="tx1"/>
                </a:solidFill>
                <a:latin typeface="+mn-lt"/>
                <a:ea typeface="+mn-ea"/>
                <a:cs typeface="+mn-cs"/>
              </a:rPr>
              <a:t>(11) </a:t>
            </a:r>
            <a:r>
              <a:rPr lang="en-US" sz="1200" i="1" kern="1200" baseline="0" dirty="0" smtClean="0">
                <a:solidFill>
                  <a:schemeClr val="tx1"/>
                </a:solidFill>
                <a:latin typeface="+mn-lt"/>
                <a:ea typeface="+mn-ea"/>
                <a:cs typeface="+mn-cs"/>
              </a:rPr>
              <a:t>Appropriate practices: Follow the health worker’s advice </a:t>
            </a:r>
            <a:r>
              <a:rPr lang="en-US" sz="1200" kern="1200" baseline="0" dirty="0" smtClean="0">
                <a:solidFill>
                  <a:schemeClr val="tx1"/>
                </a:solidFill>
                <a:latin typeface="+mn-lt"/>
                <a:ea typeface="+mn-ea"/>
                <a:cs typeface="+mn-cs"/>
              </a:rPr>
              <a:t>about treatment, follow-up and referral.</a:t>
            </a:r>
          </a:p>
          <a:p>
            <a:r>
              <a:rPr lang="en-US" sz="1200" kern="1200" baseline="0" dirty="0" smtClean="0">
                <a:solidFill>
                  <a:schemeClr val="tx1"/>
                </a:solidFill>
                <a:latin typeface="+mn-lt"/>
                <a:ea typeface="+mn-ea"/>
                <a:cs typeface="+mn-cs"/>
              </a:rPr>
              <a:t>(12) </a:t>
            </a:r>
            <a:r>
              <a:rPr lang="en-US" sz="1200" i="1" kern="1200" baseline="0" dirty="0" smtClean="0">
                <a:solidFill>
                  <a:schemeClr val="tx1"/>
                </a:solidFill>
                <a:latin typeface="+mn-lt"/>
                <a:ea typeface="+mn-ea"/>
                <a:cs typeface="+mn-cs"/>
              </a:rPr>
              <a:t>Antenatal care: Every pregnant woman should have </a:t>
            </a:r>
            <a:r>
              <a:rPr lang="en-US" sz="1200" kern="1200" baseline="0" dirty="0" smtClean="0">
                <a:solidFill>
                  <a:schemeClr val="tx1"/>
                </a:solidFill>
                <a:latin typeface="+mn-lt"/>
                <a:ea typeface="+mn-ea"/>
                <a:cs typeface="+mn-cs"/>
              </a:rPr>
              <a:t>adequate antenatal care.</a:t>
            </a:r>
          </a:p>
          <a:p>
            <a:endParaRPr lang="en-US" sz="1200" kern="1200" baseline="0" dirty="0" smtClean="0">
              <a:solidFill>
                <a:schemeClr val="tx1"/>
              </a:solidFill>
              <a:latin typeface="+mn-lt"/>
              <a:ea typeface="+mn-ea"/>
              <a:cs typeface="+mn-cs"/>
            </a:endParaRPr>
          </a:p>
          <a:p>
            <a:r>
              <a:rPr lang="en-US" sz="1200" b="1" kern="1200" baseline="0" dirty="0" smtClean="0">
                <a:solidFill>
                  <a:schemeClr val="tx1"/>
                </a:solidFill>
                <a:latin typeface="+mn-lt"/>
                <a:ea typeface="+mn-ea"/>
                <a:cs typeface="+mn-cs"/>
              </a:rPr>
              <a:t>Prevention of Nutritional Disease and Upkeep of Nutrition in the Community - Role of Individuals, Family, Communities and Governments</a:t>
            </a:r>
          </a:p>
          <a:p>
            <a:r>
              <a:rPr lang="en-US" sz="1200" kern="1200" baseline="0" dirty="0" smtClean="0">
                <a:solidFill>
                  <a:schemeClr val="tx1"/>
                </a:solidFill>
                <a:latin typeface="+mn-lt"/>
                <a:ea typeface="+mn-ea"/>
                <a:cs typeface="+mn-cs"/>
              </a:rPr>
              <a:t>It can be well appreciated that it is not merely the ‘nutritional’ factors that are responsible for nutritional disease. These conditions are truly multi-factorial in origin and progression. The scarcity of food, its nutritional value, distribution, balance in diet, cultural, local and religious factors and beliefs, other social factors like ignorance, poverty, taboos, fads, peer pressure, education, hygiene and sanitation practices, infections, availability of health services, level of immunization services, political will, corporate interests, national commitment, international influences like trade laws and treaties, </a:t>
            </a:r>
            <a:r>
              <a:rPr lang="en-US" sz="1200" kern="1200" baseline="0" dirty="0" err="1" smtClean="0">
                <a:solidFill>
                  <a:schemeClr val="tx1"/>
                </a:solidFill>
                <a:latin typeface="+mn-lt"/>
                <a:ea typeface="+mn-ea"/>
                <a:cs typeface="+mn-cs"/>
              </a:rPr>
              <a:t>exportimport</a:t>
            </a:r>
            <a:r>
              <a:rPr lang="en-US" sz="1200" kern="1200" baseline="0" dirty="0" smtClean="0">
                <a:solidFill>
                  <a:schemeClr val="tx1"/>
                </a:solidFill>
                <a:latin typeface="+mn-lt"/>
                <a:ea typeface="+mn-ea"/>
                <a:cs typeface="+mn-cs"/>
              </a:rPr>
              <a:t> dynamics and compulsions, inter country relations, the state of global warming - each one of these have a bearing</a:t>
            </a:r>
          </a:p>
          <a:p>
            <a:r>
              <a:rPr lang="en-US" sz="1200" kern="1200" baseline="0" dirty="0" smtClean="0">
                <a:solidFill>
                  <a:schemeClr val="tx1"/>
                </a:solidFill>
                <a:latin typeface="+mn-lt"/>
                <a:ea typeface="+mn-ea"/>
                <a:cs typeface="+mn-cs"/>
              </a:rPr>
              <a:t>on the nutritional status of a society. When the etiology is so diverse, the prevention too has to be so much broad based and multifaceted. The issue can be tackled at the levels of the individual, family, community and governments.</a:t>
            </a:r>
          </a:p>
          <a:p>
            <a:r>
              <a:rPr lang="en-US" sz="1200" b="1" kern="1200" baseline="0" dirty="0" smtClean="0">
                <a:solidFill>
                  <a:schemeClr val="tx1"/>
                </a:solidFill>
                <a:latin typeface="+mn-lt"/>
                <a:ea typeface="+mn-ea"/>
                <a:cs typeface="+mn-cs"/>
              </a:rPr>
              <a:t>Individual level : Health begins with the individual. The </a:t>
            </a:r>
            <a:r>
              <a:rPr lang="en-US" sz="1200" kern="1200" baseline="0" dirty="0" smtClean="0">
                <a:solidFill>
                  <a:schemeClr val="tx1"/>
                </a:solidFill>
                <a:latin typeface="+mn-lt"/>
                <a:ea typeface="+mn-ea"/>
                <a:cs typeface="+mn-cs"/>
              </a:rPr>
              <a:t>individual has to take care of himself. Selecting the correct kind of food is vital, based on his age, physiological state, taste and tradition. Besides good diet, physical activity, adequate sleep, mental peace and appropriate meditative or religious activities go a long way in keeping an individual healthy. Knowing the nearest health centre, services available there and warning signs of common illnesses is also important.</a:t>
            </a:r>
          </a:p>
          <a:p>
            <a:r>
              <a:rPr lang="en-US" sz="1200" b="1" kern="1200" baseline="0" dirty="0" smtClean="0">
                <a:solidFill>
                  <a:schemeClr val="tx1"/>
                </a:solidFill>
                <a:latin typeface="+mn-lt"/>
                <a:ea typeface="+mn-ea"/>
                <a:cs typeface="+mn-cs"/>
              </a:rPr>
              <a:t>Family level : Most of the foods are ‘handed over’ to us </a:t>
            </a:r>
            <a:r>
              <a:rPr lang="en-US" sz="1200" kern="1200" baseline="0" dirty="0" smtClean="0">
                <a:solidFill>
                  <a:schemeClr val="tx1"/>
                </a:solidFill>
                <a:latin typeface="+mn-lt"/>
                <a:ea typeface="+mn-ea"/>
                <a:cs typeface="+mn-cs"/>
              </a:rPr>
              <a:t>through traditions, and it is not easy to break out of those. Within that framework, it might be decided by the head of the family as to what food stuff is to be brought, cooked or eaten. The family needs to be aware and educated on the issues of nutrition to select the correct foods in different situations of infancy, childhood, pregnancy or lactation. This can happen only when they have risen above the myths, taboos, fads and misconceptions encompassing foods. Misleading advertisements must be put in the right perspective. Children must be explained the hazards of junk food and food additives. Traditional values with respect to food must be highlighted.</a:t>
            </a:r>
          </a:p>
          <a:p>
            <a:r>
              <a:rPr lang="en-US" sz="1200" kern="1200" baseline="0" dirty="0" smtClean="0">
                <a:solidFill>
                  <a:schemeClr val="tx1"/>
                </a:solidFill>
                <a:latin typeface="+mn-lt"/>
                <a:ea typeface="+mn-ea"/>
                <a:cs typeface="+mn-cs"/>
              </a:rPr>
              <a:t>The family foods used during pregnancy, lactation and weaning must be acknowledged. Locally available foods that are easily available, cheap, fresh and suitable to a particular season are ideal and must be consumed in preference to ‘imported’ foods. A small kitchen garden will go a long way not only in appreciating good and wholesome food but also in fulfilling the nutritional needs of the family in the most inexpensive and enjoyable manner. The most crucial nutritional decisions are taken at the family level, so the family must be empowered</a:t>
            </a:r>
          </a:p>
          <a:p>
            <a:r>
              <a:rPr lang="en-US" sz="1200" kern="1200" baseline="0" dirty="0" smtClean="0">
                <a:solidFill>
                  <a:schemeClr val="tx1"/>
                </a:solidFill>
                <a:latin typeface="+mn-lt"/>
                <a:ea typeface="+mn-ea"/>
                <a:cs typeface="+mn-cs"/>
              </a:rPr>
              <a:t>through correct knowledge.</a:t>
            </a:r>
          </a:p>
          <a:p>
            <a:r>
              <a:rPr lang="en-US" sz="1200" b="1" kern="1200" baseline="0" dirty="0" smtClean="0">
                <a:solidFill>
                  <a:schemeClr val="tx1"/>
                </a:solidFill>
                <a:latin typeface="+mn-lt"/>
                <a:ea typeface="+mn-ea"/>
                <a:cs typeface="+mn-cs"/>
              </a:rPr>
              <a:t>Community level : There might be a number of bottlenecks that </a:t>
            </a:r>
            <a:r>
              <a:rPr lang="en-US" sz="1200" kern="1200" baseline="0" dirty="0" smtClean="0">
                <a:solidFill>
                  <a:schemeClr val="tx1"/>
                </a:solidFill>
                <a:latin typeface="+mn-lt"/>
                <a:ea typeface="+mn-ea"/>
                <a:cs typeface="+mn-cs"/>
              </a:rPr>
              <a:t>exist at a local level which prevent the national </a:t>
            </a:r>
            <a:r>
              <a:rPr lang="en-US" sz="1200" kern="1200" baseline="0" dirty="0" err="1" smtClean="0">
                <a:solidFill>
                  <a:schemeClr val="tx1"/>
                </a:solidFill>
                <a:latin typeface="+mn-lt"/>
                <a:ea typeface="+mn-ea"/>
                <a:cs typeface="+mn-cs"/>
              </a:rPr>
              <a:t>programmes</a:t>
            </a:r>
            <a:r>
              <a:rPr lang="en-US" sz="1200" kern="1200" baseline="0" dirty="0" smtClean="0">
                <a:solidFill>
                  <a:schemeClr val="tx1"/>
                </a:solidFill>
                <a:latin typeface="+mn-lt"/>
                <a:ea typeface="+mn-ea"/>
                <a:cs typeface="+mn-cs"/>
              </a:rPr>
              <a:t> reach the </a:t>
            </a:r>
            <a:r>
              <a:rPr lang="en-US" sz="1200" kern="1200" baseline="0" dirty="0" err="1" smtClean="0">
                <a:solidFill>
                  <a:schemeClr val="tx1"/>
                </a:solidFill>
                <a:latin typeface="+mn-lt"/>
                <a:ea typeface="+mn-ea"/>
                <a:cs typeface="+mn-cs"/>
              </a:rPr>
              <a:t>grassroot</a:t>
            </a:r>
            <a:r>
              <a:rPr lang="en-US" sz="1200" kern="1200" baseline="0" dirty="0" smtClean="0">
                <a:solidFill>
                  <a:schemeClr val="tx1"/>
                </a:solidFill>
                <a:latin typeface="+mn-lt"/>
                <a:ea typeface="+mn-ea"/>
                <a:cs typeface="+mn-cs"/>
              </a:rPr>
              <a:t>. It is up to the community to meet this challenge of making these </a:t>
            </a:r>
            <a:r>
              <a:rPr lang="en-US" sz="1200" kern="1200" baseline="0" dirty="0" err="1" smtClean="0">
                <a:solidFill>
                  <a:schemeClr val="tx1"/>
                </a:solidFill>
                <a:latin typeface="+mn-lt"/>
                <a:ea typeface="+mn-ea"/>
                <a:cs typeface="+mn-cs"/>
              </a:rPr>
              <a:t>programmes</a:t>
            </a:r>
            <a:r>
              <a:rPr lang="en-US" sz="1200" kern="1200" baseline="0" dirty="0" smtClean="0">
                <a:solidFill>
                  <a:schemeClr val="tx1"/>
                </a:solidFill>
                <a:latin typeface="+mn-lt"/>
                <a:ea typeface="+mn-ea"/>
                <a:cs typeface="+mn-cs"/>
              </a:rPr>
              <a:t> actually beneficial to the people. For example the </a:t>
            </a:r>
            <a:r>
              <a:rPr lang="en-US" sz="1200" i="1" kern="1200" baseline="0" dirty="0" smtClean="0">
                <a:solidFill>
                  <a:schemeClr val="tx1"/>
                </a:solidFill>
                <a:latin typeface="+mn-lt"/>
                <a:ea typeface="+mn-ea"/>
                <a:cs typeface="+mn-cs"/>
              </a:rPr>
              <a:t>Gram </a:t>
            </a:r>
            <a:r>
              <a:rPr lang="en-US" sz="1200" i="1" kern="1200" baseline="0" dirty="0" err="1" smtClean="0">
                <a:solidFill>
                  <a:schemeClr val="tx1"/>
                </a:solidFill>
                <a:latin typeface="+mn-lt"/>
                <a:ea typeface="+mn-ea"/>
                <a:cs typeface="+mn-cs"/>
              </a:rPr>
              <a:t>Sabha</a:t>
            </a:r>
            <a:r>
              <a:rPr lang="en-US" sz="1200" i="1" kern="1200" baseline="0" dirty="0" smtClean="0">
                <a:solidFill>
                  <a:schemeClr val="tx1"/>
                </a:solidFill>
                <a:latin typeface="+mn-lt"/>
                <a:ea typeface="+mn-ea"/>
                <a:cs typeface="+mn-cs"/>
              </a:rPr>
              <a:t>, the local ICDS unit </a:t>
            </a:r>
            <a:r>
              <a:rPr lang="en-US" sz="1200" kern="1200" baseline="0" dirty="0" smtClean="0">
                <a:solidFill>
                  <a:schemeClr val="tx1"/>
                </a:solidFill>
                <a:latin typeface="+mn-lt"/>
                <a:ea typeface="+mn-ea"/>
                <a:cs typeface="+mn-cs"/>
              </a:rPr>
              <a:t>(</a:t>
            </a:r>
            <a:r>
              <a:rPr lang="en-US" sz="1200" i="1" kern="1200" baseline="0" dirty="0" err="1" smtClean="0">
                <a:solidFill>
                  <a:schemeClr val="tx1"/>
                </a:solidFill>
                <a:latin typeface="+mn-lt"/>
                <a:ea typeface="+mn-ea"/>
                <a:cs typeface="+mn-cs"/>
              </a:rPr>
              <a:t>Anganwadi</a:t>
            </a:r>
            <a:r>
              <a:rPr lang="en-US" sz="1200" i="1" kern="1200" baseline="0" dirty="0" smtClean="0">
                <a:solidFill>
                  <a:schemeClr val="tx1"/>
                </a:solidFill>
                <a:latin typeface="+mn-lt"/>
                <a:ea typeface="+mn-ea"/>
                <a:cs typeface="+mn-cs"/>
              </a:rPr>
              <a:t>) etc. must be aware of their rights and duties, and </a:t>
            </a:r>
            <a:r>
              <a:rPr lang="en-US" sz="1200" kern="1200" baseline="0" dirty="0" smtClean="0">
                <a:solidFill>
                  <a:schemeClr val="tx1"/>
                </a:solidFill>
                <a:latin typeface="+mn-lt"/>
                <a:ea typeface="+mn-ea"/>
                <a:cs typeface="+mn-cs"/>
              </a:rPr>
              <a:t>whom to approach in case of neglect. The community must be organized and ‘live’ up to these needs, otherwise they will have to be satisfied with whatever is ‘served’ to them!</a:t>
            </a:r>
          </a:p>
          <a:p>
            <a:r>
              <a:rPr lang="en-US" sz="1200" b="1" kern="1200" baseline="0" dirty="0" smtClean="0">
                <a:solidFill>
                  <a:schemeClr val="tx1"/>
                </a:solidFill>
                <a:latin typeface="+mn-lt"/>
                <a:ea typeface="+mn-ea"/>
                <a:cs typeface="+mn-cs"/>
              </a:rPr>
              <a:t>Government level : The responsibility of maintaining the health </a:t>
            </a:r>
            <a:r>
              <a:rPr lang="en-US" sz="1200" kern="1200" baseline="0" dirty="0" smtClean="0">
                <a:solidFill>
                  <a:schemeClr val="tx1"/>
                </a:solidFill>
                <a:latin typeface="+mn-lt"/>
                <a:ea typeface="+mn-ea"/>
                <a:cs typeface="+mn-cs"/>
              </a:rPr>
              <a:t>of individuals lies with the state. The government endeavors to provide all the health services possible. Various nutritional </a:t>
            </a:r>
            <a:r>
              <a:rPr lang="en-US" sz="1200" kern="1200" baseline="0" dirty="0" err="1" smtClean="0">
                <a:solidFill>
                  <a:schemeClr val="tx1"/>
                </a:solidFill>
                <a:latin typeface="+mn-lt"/>
                <a:ea typeface="+mn-ea"/>
                <a:cs typeface="+mn-cs"/>
              </a:rPr>
              <a:t>programmes</a:t>
            </a:r>
            <a:r>
              <a:rPr lang="en-US" sz="1200" kern="1200" baseline="0" dirty="0" smtClean="0">
                <a:solidFill>
                  <a:schemeClr val="tx1"/>
                </a:solidFill>
                <a:latin typeface="+mn-lt"/>
                <a:ea typeface="+mn-ea"/>
                <a:cs typeface="+mn-cs"/>
              </a:rPr>
              <a:t> are being implemented as direct intervention to improve the nutritional status of the community. Noteworthy of these are the ICDS </a:t>
            </a:r>
            <a:r>
              <a:rPr lang="en-US" sz="1200" kern="1200" baseline="0" dirty="0" err="1" smtClean="0">
                <a:solidFill>
                  <a:schemeClr val="tx1"/>
                </a:solidFill>
                <a:latin typeface="+mn-lt"/>
                <a:ea typeface="+mn-ea"/>
                <a:cs typeface="+mn-cs"/>
              </a:rPr>
              <a:t>Programme</a:t>
            </a:r>
            <a:r>
              <a:rPr lang="en-US" sz="1200" kern="1200" baseline="0" dirty="0" smtClean="0">
                <a:solidFill>
                  <a:schemeClr val="tx1"/>
                </a:solidFill>
                <a:latin typeface="+mn-lt"/>
                <a:ea typeface="+mn-ea"/>
                <a:cs typeface="+mn-cs"/>
              </a:rPr>
              <a:t>, </a:t>
            </a:r>
            <a:r>
              <a:rPr lang="en-US" sz="1200" kern="1200" baseline="0" dirty="0" err="1" smtClean="0">
                <a:solidFill>
                  <a:schemeClr val="tx1"/>
                </a:solidFill>
                <a:latin typeface="+mn-lt"/>
                <a:ea typeface="+mn-ea"/>
                <a:cs typeface="+mn-cs"/>
              </a:rPr>
              <a:t>Balwadi</a:t>
            </a:r>
            <a:r>
              <a:rPr lang="en-US" sz="1200" kern="1200" baseline="0" dirty="0" smtClean="0">
                <a:solidFill>
                  <a:schemeClr val="tx1"/>
                </a:solidFill>
                <a:latin typeface="+mn-lt"/>
                <a:ea typeface="+mn-ea"/>
                <a:cs typeface="+mn-cs"/>
              </a:rPr>
              <a:t> nutrition </a:t>
            </a:r>
            <a:r>
              <a:rPr lang="en-US" sz="1200" kern="1200" baseline="0" dirty="0" err="1" smtClean="0">
                <a:solidFill>
                  <a:schemeClr val="tx1"/>
                </a:solidFill>
                <a:latin typeface="+mn-lt"/>
                <a:ea typeface="+mn-ea"/>
                <a:cs typeface="+mn-cs"/>
              </a:rPr>
              <a:t>programme</a:t>
            </a:r>
            <a:r>
              <a:rPr lang="en-US" sz="1200" kern="1200" baseline="0" dirty="0" smtClean="0">
                <a:solidFill>
                  <a:schemeClr val="tx1"/>
                </a:solidFill>
                <a:latin typeface="+mn-lt"/>
                <a:ea typeface="+mn-ea"/>
                <a:cs typeface="+mn-cs"/>
              </a:rPr>
              <a:t> and the Special Nutrition </a:t>
            </a:r>
            <a:r>
              <a:rPr lang="en-US" sz="1200" kern="1200" baseline="0" dirty="0" err="1" smtClean="0">
                <a:solidFill>
                  <a:schemeClr val="tx1"/>
                </a:solidFill>
                <a:latin typeface="+mn-lt"/>
                <a:ea typeface="+mn-ea"/>
                <a:cs typeface="+mn-cs"/>
              </a:rPr>
              <a:t>programme</a:t>
            </a:r>
            <a:r>
              <a:rPr lang="en-US" sz="1200" kern="1200" baseline="0" dirty="0" smtClean="0">
                <a:solidFill>
                  <a:schemeClr val="tx1"/>
                </a:solidFill>
                <a:latin typeface="+mn-lt"/>
                <a:ea typeface="+mn-ea"/>
                <a:cs typeface="+mn-cs"/>
              </a:rPr>
              <a:t> under the Ministry of Social welfare. Ministry of Health and Family Welfare runs the Nutritional </a:t>
            </a:r>
            <a:r>
              <a:rPr lang="en-US" sz="1200" kern="1200" baseline="0" dirty="0" err="1" smtClean="0">
                <a:solidFill>
                  <a:schemeClr val="tx1"/>
                </a:solidFill>
                <a:latin typeface="+mn-lt"/>
                <a:ea typeface="+mn-ea"/>
                <a:cs typeface="+mn-cs"/>
              </a:rPr>
              <a:t>anaemia</a:t>
            </a:r>
            <a:r>
              <a:rPr lang="en-US" sz="1200" kern="1200" baseline="0" dirty="0" smtClean="0">
                <a:solidFill>
                  <a:schemeClr val="tx1"/>
                </a:solidFill>
                <a:latin typeface="+mn-lt"/>
                <a:ea typeface="+mn-ea"/>
                <a:cs typeface="+mn-cs"/>
              </a:rPr>
              <a:t> prophylaxis </a:t>
            </a:r>
            <a:r>
              <a:rPr lang="en-US" sz="1200" kern="1200" baseline="0" dirty="0" err="1" smtClean="0">
                <a:solidFill>
                  <a:schemeClr val="tx1"/>
                </a:solidFill>
                <a:latin typeface="+mn-lt"/>
                <a:ea typeface="+mn-ea"/>
                <a:cs typeface="+mn-cs"/>
              </a:rPr>
              <a:t>programme</a:t>
            </a:r>
            <a:r>
              <a:rPr lang="en-US" sz="1200" kern="1200" baseline="0" dirty="0" smtClean="0">
                <a:solidFill>
                  <a:schemeClr val="tx1"/>
                </a:solidFill>
                <a:latin typeface="+mn-lt"/>
                <a:ea typeface="+mn-ea"/>
                <a:cs typeface="+mn-cs"/>
              </a:rPr>
              <a:t>, Iodine deficiency</a:t>
            </a:r>
          </a:p>
          <a:p>
            <a:r>
              <a:rPr lang="en-US" sz="1200" kern="1200" baseline="0" dirty="0" smtClean="0">
                <a:solidFill>
                  <a:schemeClr val="tx1"/>
                </a:solidFill>
                <a:latin typeface="+mn-lt"/>
                <a:ea typeface="+mn-ea"/>
                <a:cs typeface="+mn-cs"/>
              </a:rPr>
              <a:t>disorders control </a:t>
            </a:r>
            <a:r>
              <a:rPr lang="en-US" sz="1200" kern="1200" baseline="0" dirty="0" err="1" smtClean="0">
                <a:solidFill>
                  <a:schemeClr val="tx1"/>
                </a:solidFill>
                <a:latin typeface="+mn-lt"/>
                <a:ea typeface="+mn-ea"/>
                <a:cs typeface="+mn-cs"/>
              </a:rPr>
              <a:t>programme</a:t>
            </a:r>
            <a:r>
              <a:rPr lang="en-US" sz="1200" kern="1200" baseline="0" dirty="0" smtClean="0">
                <a:solidFill>
                  <a:schemeClr val="tx1"/>
                </a:solidFill>
                <a:latin typeface="+mn-lt"/>
                <a:ea typeface="+mn-ea"/>
                <a:cs typeface="+mn-cs"/>
              </a:rPr>
              <a:t> and the Vitamin A prophylaxis </a:t>
            </a:r>
            <a:r>
              <a:rPr lang="en-US" sz="1200" kern="1200" baseline="0" dirty="0" err="1" smtClean="0">
                <a:solidFill>
                  <a:schemeClr val="tx1"/>
                </a:solidFill>
                <a:latin typeface="+mn-lt"/>
                <a:ea typeface="+mn-ea"/>
                <a:cs typeface="+mn-cs"/>
              </a:rPr>
              <a:t>programme</a:t>
            </a:r>
            <a:r>
              <a:rPr lang="en-US" sz="1200" kern="1200" baseline="0" dirty="0" smtClean="0">
                <a:solidFill>
                  <a:schemeClr val="tx1"/>
                </a:solidFill>
                <a:latin typeface="+mn-lt"/>
                <a:ea typeface="+mn-ea"/>
                <a:cs typeface="+mn-cs"/>
              </a:rPr>
              <a:t>. The Mid Day Meal </a:t>
            </a:r>
            <a:r>
              <a:rPr lang="en-US" sz="1200" kern="1200" baseline="0" dirty="0" err="1" smtClean="0">
                <a:solidFill>
                  <a:schemeClr val="tx1"/>
                </a:solidFill>
                <a:latin typeface="+mn-lt"/>
                <a:ea typeface="+mn-ea"/>
                <a:cs typeface="+mn-cs"/>
              </a:rPr>
              <a:t>programme</a:t>
            </a:r>
            <a:r>
              <a:rPr lang="en-US" sz="1200" kern="1200" baseline="0" dirty="0" smtClean="0">
                <a:solidFill>
                  <a:schemeClr val="tx1"/>
                </a:solidFill>
                <a:latin typeface="+mn-lt"/>
                <a:ea typeface="+mn-ea"/>
                <a:cs typeface="+mn-cs"/>
              </a:rPr>
              <a:t> (for primary</a:t>
            </a:r>
          </a:p>
          <a:p>
            <a:r>
              <a:rPr lang="en-US" sz="1200" kern="1200" baseline="0" dirty="0" smtClean="0">
                <a:solidFill>
                  <a:schemeClr val="tx1"/>
                </a:solidFill>
                <a:latin typeface="+mn-lt"/>
                <a:ea typeface="+mn-ea"/>
                <a:cs typeface="+mn-cs"/>
              </a:rPr>
              <a:t>children) is being run by the Ministry of Education. Besides these various indirect measures are being taken by the government for rural development, increasing agricultural production, population stabilization and improving the public</a:t>
            </a:r>
          </a:p>
          <a:p>
            <a:r>
              <a:rPr lang="en-US" sz="1200" kern="1200" baseline="0" dirty="0" smtClean="0">
                <a:solidFill>
                  <a:schemeClr val="tx1"/>
                </a:solidFill>
                <a:latin typeface="+mn-lt"/>
                <a:ea typeface="+mn-ea"/>
                <a:cs typeface="+mn-cs"/>
              </a:rPr>
              <a:t>distribution system. Research in the field of nutrition is being carried out at premier institutions like the National Institute of Nutrition at Hyderabad that has contributed to offering solutions to nutritional problems.</a:t>
            </a:r>
          </a:p>
          <a:p>
            <a:endParaRPr lang="en-US" sz="1200" kern="1200" baseline="0" dirty="0" smtClean="0">
              <a:solidFill>
                <a:schemeClr val="tx1"/>
              </a:solidFill>
              <a:latin typeface="+mn-lt"/>
              <a:ea typeface="+mn-ea"/>
              <a:cs typeface="+mn-cs"/>
            </a:endParaRPr>
          </a:p>
          <a:p>
            <a:r>
              <a:rPr lang="en-US" sz="1200" b="1" kern="1200" baseline="0" dirty="0" smtClean="0">
                <a:solidFill>
                  <a:schemeClr val="tx1"/>
                </a:solidFill>
                <a:latin typeface="+mn-lt"/>
                <a:ea typeface="+mn-ea"/>
                <a:cs typeface="+mn-cs"/>
              </a:rPr>
              <a:t>Prevention of PEM : “Prevention of PEM is the fight against </a:t>
            </a:r>
            <a:r>
              <a:rPr lang="en-US" sz="1200" kern="1200" baseline="0" dirty="0" smtClean="0">
                <a:solidFill>
                  <a:schemeClr val="tx1"/>
                </a:solidFill>
                <a:latin typeface="+mn-lt"/>
                <a:ea typeface="+mn-ea"/>
                <a:cs typeface="+mn-cs"/>
              </a:rPr>
              <a:t>poverty and ignorance” (7). As was discussed earlier it must be</a:t>
            </a:r>
          </a:p>
          <a:p>
            <a:r>
              <a:rPr lang="en-US" sz="1200" kern="1200" baseline="0" dirty="0" smtClean="0">
                <a:solidFill>
                  <a:schemeClr val="tx1"/>
                </a:solidFill>
                <a:latin typeface="+mn-lt"/>
                <a:ea typeface="+mn-ea"/>
                <a:cs typeface="+mn-cs"/>
              </a:rPr>
              <a:t>appreciated that there is no single shot solution to the treatment or prevention of PEM. It is a complex problem involving each of the social, economic, educational, political, administrative, medical and health dimensions. An integrated effort involving all these and also awareness and a positive attitude towards the condition might help to limit it. The most vital preventive measures that are executable through the classical health and medical infrastructure and classifiable under the traditional heads of the preventive strategy are enumerated here. Details on mitigation of poverty, improving the health infrastructure, provision of health care and hygiene-sanitation facilities, strengthening immunization facilities, making the PDS more efficient or provision of nutritional education though extremely important, are beyond the scope of this book. Hence these</a:t>
            </a:r>
          </a:p>
          <a:p>
            <a:r>
              <a:rPr lang="en-US" sz="1200" kern="1200" baseline="0" dirty="0" smtClean="0">
                <a:solidFill>
                  <a:schemeClr val="tx1"/>
                </a:solidFill>
                <a:latin typeface="+mn-lt"/>
                <a:ea typeface="+mn-ea"/>
                <a:cs typeface="+mn-cs"/>
              </a:rPr>
              <a:t>issues have not been elaborated.</a:t>
            </a:r>
          </a:p>
          <a:p>
            <a:r>
              <a:rPr lang="en-US" sz="1200" b="1" kern="1200" baseline="0" dirty="0" smtClean="0">
                <a:solidFill>
                  <a:schemeClr val="tx1"/>
                </a:solidFill>
                <a:latin typeface="+mn-lt"/>
                <a:ea typeface="+mn-ea"/>
                <a:cs typeface="+mn-cs"/>
              </a:rPr>
              <a:t>Health promotion</a:t>
            </a:r>
          </a:p>
          <a:p>
            <a:r>
              <a:rPr lang="en-US" sz="1200" kern="1200" baseline="0" dirty="0" smtClean="0">
                <a:solidFill>
                  <a:schemeClr val="tx1"/>
                </a:solidFill>
                <a:latin typeface="+mn-lt"/>
                <a:ea typeface="+mn-ea"/>
                <a:cs typeface="+mn-cs"/>
              </a:rPr>
              <a:t>(a) Good ante-natal care</a:t>
            </a:r>
          </a:p>
          <a:p>
            <a:r>
              <a:rPr lang="en-US" sz="1200" kern="1200" baseline="0" dirty="0" smtClean="0">
                <a:solidFill>
                  <a:schemeClr val="tx1"/>
                </a:solidFill>
                <a:latin typeface="+mn-lt"/>
                <a:ea typeface="+mn-ea"/>
                <a:cs typeface="+mn-cs"/>
              </a:rPr>
              <a:t>(b) Education on food, hygiene and family planning</a:t>
            </a:r>
          </a:p>
          <a:p>
            <a:r>
              <a:rPr lang="en-US" sz="1200" kern="1200" baseline="0" dirty="0" smtClean="0">
                <a:solidFill>
                  <a:schemeClr val="tx1"/>
                </a:solidFill>
                <a:latin typeface="+mn-lt"/>
                <a:ea typeface="+mn-ea"/>
                <a:cs typeface="+mn-cs"/>
              </a:rPr>
              <a:t>(c) Education on the importance of </a:t>
            </a:r>
            <a:r>
              <a:rPr lang="en-US" sz="1200" kern="1200" baseline="0" dirty="0" err="1" smtClean="0">
                <a:solidFill>
                  <a:schemeClr val="tx1"/>
                </a:solidFill>
                <a:latin typeface="+mn-lt"/>
                <a:ea typeface="+mn-ea"/>
                <a:cs typeface="+mn-cs"/>
              </a:rPr>
              <a:t>colostrum</a:t>
            </a:r>
            <a:r>
              <a:rPr lang="en-US" sz="1200" kern="1200" baseline="0" dirty="0" smtClean="0">
                <a:solidFill>
                  <a:schemeClr val="tx1"/>
                </a:solidFill>
                <a:latin typeface="+mn-lt"/>
                <a:ea typeface="+mn-ea"/>
                <a:cs typeface="+mn-cs"/>
              </a:rPr>
              <a:t>, diet during</a:t>
            </a:r>
          </a:p>
          <a:p>
            <a:r>
              <a:rPr lang="en-US" sz="1200" kern="1200" baseline="0" dirty="0" smtClean="0">
                <a:solidFill>
                  <a:schemeClr val="tx1"/>
                </a:solidFill>
                <a:latin typeface="+mn-lt"/>
                <a:ea typeface="+mn-ea"/>
                <a:cs typeface="+mn-cs"/>
              </a:rPr>
              <a:t>lactation</a:t>
            </a:r>
          </a:p>
          <a:p>
            <a:r>
              <a:rPr lang="en-US" sz="1200" kern="1200" baseline="0" dirty="0" smtClean="0">
                <a:solidFill>
                  <a:schemeClr val="tx1"/>
                </a:solidFill>
                <a:latin typeface="+mn-lt"/>
                <a:ea typeface="+mn-ea"/>
                <a:cs typeface="+mn-cs"/>
              </a:rPr>
              <a:t>(d) Various measures under the ICDS initiative, like good</a:t>
            </a:r>
          </a:p>
          <a:p>
            <a:r>
              <a:rPr lang="en-US" sz="1200" kern="1200" baseline="0" dirty="0" smtClean="0">
                <a:solidFill>
                  <a:schemeClr val="tx1"/>
                </a:solidFill>
                <a:latin typeface="+mn-lt"/>
                <a:ea typeface="+mn-ea"/>
                <a:cs typeface="+mn-cs"/>
              </a:rPr>
              <a:t>nutrition, immunization, education, hygiene and sanitation</a:t>
            </a:r>
          </a:p>
          <a:p>
            <a:r>
              <a:rPr lang="en-US" sz="1200" kern="1200" baseline="0" dirty="0" smtClean="0">
                <a:solidFill>
                  <a:schemeClr val="tx1"/>
                </a:solidFill>
                <a:latin typeface="+mn-lt"/>
                <a:ea typeface="+mn-ea"/>
                <a:cs typeface="+mn-cs"/>
              </a:rPr>
              <a:t>etc.</a:t>
            </a:r>
          </a:p>
          <a:p>
            <a:r>
              <a:rPr lang="en-US" sz="1200" kern="1200" baseline="0" dirty="0" smtClean="0">
                <a:solidFill>
                  <a:schemeClr val="tx1"/>
                </a:solidFill>
                <a:latin typeface="+mn-lt"/>
                <a:ea typeface="+mn-ea"/>
                <a:cs typeface="+mn-cs"/>
              </a:rPr>
              <a:t>(e) Promotion of breast feeding</a:t>
            </a:r>
          </a:p>
          <a:p>
            <a:r>
              <a:rPr lang="en-US" sz="1200" kern="1200" baseline="0" dirty="0" smtClean="0">
                <a:solidFill>
                  <a:schemeClr val="tx1"/>
                </a:solidFill>
                <a:latin typeface="+mn-lt"/>
                <a:ea typeface="+mn-ea"/>
                <a:cs typeface="+mn-cs"/>
              </a:rPr>
              <a:t>(f) Good weaning practices, correct time of weaning,</a:t>
            </a:r>
          </a:p>
          <a:p>
            <a:r>
              <a:rPr lang="en-US" sz="1200" kern="1200" baseline="0" dirty="0" smtClean="0">
                <a:solidFill>
                  <a:schemeClr val="tx1"/>
                </a:solidFill>
                <a:latin typeface="+mn-lt"/>
                <a:ea typeface="+mn-ea"/>
                <a:cs typeface="+mn-cs"/>
              </a:rPr>
              <a:t>importance of low cost weaning foods</a:t>
            </a:r>
          </a:p>
          <a:p>
            <a:r>
              <a:rPr lang="en-US" sz="1200" kern="1200" baseline="0" dirty="0" smtClean="0">
                <a:solidFill>
                  <a:schemeClr val="tx1"/>
                </a:solidFill>
                <a:latin typeface="+mn-lt"/>
                <a:ea typeface="+mn-ea"/>
                <a:cs typeface="+mn-cs"/>
              </a:rPr>
              <a:t>(g) Prevention and control of infections during weaning</a:t>
            </a:r>
          </a:p>
          <a:p>
            <a:r>
              <a:rPr lang="en-US" sz="1200" kern="1200" baseline="0" dirty="0" smtClean="0">
                <a:solidFill>
                  <a:schemeClr val="tx1"/>
                </a:solidFill>
                <a:latin typeface="+mn-lt"/>
                <a:ea typeface="+mn-ea"/>
                <a:cs typeface="+mn-cs"/>
              </a:rPr>
              <a:t>(h) Improve family diet</a:t>
            </a:r>
          </a:p>
          <a:p>
            <a:r>
              <a:rPr lang="en-US" sz="1200" kern="1200" baseline="0" dirty="0" smtClean="0">
                <a:solidFill>
                  <a:schemeClr val="tx1"/>
                </a:solidFill>
                <a:latin typeface="+mn-lt"/>
                <a:ea typeface="+mn-ea"/>
                <a:cs typeface="+mn-cs"/>
              </a:rPr>
              <a:t>(j) Correct knowledge on balanced diet</a:t>
            </a:r>
          </a:p>
          <a:p>
            <a:r>
              <a:rPr lang="en-US" sz="1200" kern="1200" baseline="0" dirty="0" smtClean="0">
                <a:solidFill>
                  <a:schemeClr val="tx1"/>
                </a:solidFill>
                <a:latin typeface="+mn-lt"/>
                <a:ea typeface="+mn-ea"/>
                <a:cs typeface="+mn-cs"/>
              </a:rPr>
              <a:t>(k) Utilization of family planning practices</a:t>
            </a:r>
          </a:p>
          <a:p>
            <a:r>
              <a:rPr lang="en-US" sz="1200" kern="1200" baseline="0" dirty="0" smtClean="0">
                <a:solidFill>
                  <a:schemeClr val="tx1"/>
                </a:solidFill>
                <a:latin typeface="+mn-lt"/>
                <a:ea typeface="+mn-ea"/>
                <a:cs typeface="+mn-cs"/>
              </a:rPr>
              <a:t>(l) Hygiene &amp; </a:t>
            </a:r>
            <a:r>
              <a:rPr lang="en-US" sz="1200" kern="1200" baseline="0" dirty="0" err="1" smtClean="0">
                <a:solidFill>
                  <a:schemeClr val="tx1"/>
                </a:solidFill>
                <a:latin typeface="+mn-lt"/>
                <a:ea typeface="+mn-ea"/>
                <a:cs typeface="+mn-cs"/>
              </a:rPr>
              <a:t>sa€nitation</a:t>
            </a:r>
            <a:endParaRPr lang="en-US" sz="1200" kern="1200" baseline="0" dirty="0" smtClean="0">
              <a:solidFill>
                <a:schemeClr val="tx1"/>
              </a:solidFill>
              <a:latin typeface="+mn-lt"/>
              <a:ea typeface="+mn-ea"/>
              <a:cs typeface="+mn-cs"/>
            </a:endParaRPr>
          </a:p>
          <a:p>
            <a:r>
              <a:rPr lang="en-US" sz="1200" b="1" kern="1200" baseline="0" dirty="0" smtClean="0">
                <a:solidFill>
                  <a:schemeClr val="tx1"/>
                </a:solidFill>
                <a:latin typeface="+mn-lt"/>
                <a:ea typeface="+mn-ea"/>
                <a:cs typeface="+mn-cs"/>
              </a:rPr>
              <a:t>Specific protection</a:t>
            </a:r>
          </a:p>
          <a:p>
            <a:r>
              <a:rPr lang="en-US" sz="1200" b="1" i="1" kern="1200" baseline="0" dirty="0" smtClean="0">
                <a:solidFill>
                  <a:schemeClr val="tx1"/>
                </a:solidFill>
                <a:latin typeface="+mn-lt"/>
                <a:ea typeface="+mn-ea"/>
                <a:cs typeface="+mn-cs"/>
              </a:rPr>
              <a:t>a) Diet : Protein and energy rich food should be consumed by </a:t>
            </a:r>
            <a:r>
              <a:rPr lang="en-US" sz="1200" kern="1200" baseline="0" dirty="0" smtClean="0">
                <a:solidFill>
                  <a:schemeClr val="tx1"/>
                </a:solidFill>
                <a:latin typeface="+mn-lt"/>
                <a:ea typeface="+mn-ea"/>
                <a:cs typeface="+mn-cs"/>
              </a:rPr>
              <a:t>children. Special attention must be paid to diet during weaning.</a:t>
            </a:r>
          </a:p>
          <a:p>
            <a:r>
              <a:rPr lang="en-US" sz="1200" kern="1200" baseline="0" dirty="0" smtClean="0">
                <a:solidFill>
                  <a:schemeClr val="tx1"/>
                </a:solidFill>
                <a:latin typeface="+mn-lt"/>
                <a:ea typeface="+mn-ea"/>
                <a:cs typeface="+mn-cs"/>
              </a:rPr>
              <a:t>Adequate quantities of fruits and vegetables must be included in the diet.</a:t>
            </a:r>
          </a:p>
          <a:p>
            <a:r>
              <a:rPr lang="en-US" sz="1200" b="1" i="1" kern="1200" baseline="0" dirty="0" smtClean="0">
                <a:solidFill>
                  <a:schemeClr val="tx1"/>
                </a:solidFill>
                <a:latin typeface="+mn-lt"/>
                <a:ea typeface="+mn-ea"/>
                <a:cs typeface="+mn-cs"/>
              </a:rPr>
              <a:t>b) Immunization : The child must be immunized as per the </a:t>
            </a:r>
            <a:r>
              <a:rPr lang="en-US" sz="1200" kern="1200" baseline="0" dirty="0" smtClean="0">
                <a:solidFill>
                  <a:schemeClr val="tx1"/>
                </a:solidFill>
                <a:latin typeface="+mn-lt"/>
                <a:ea typeface="+mn-ea"/>
                <a:cs typeface="+mn-cs"/>
              </a:rPr>
              <a:t>national schedule.</a:t>
            </a:r>
          </a:p>
          <a:p>
            <a:r>
              <a:rPr lang="en-US" sz="1200" b="1" kern="1200" baseline="0" dirty="0" smtClean="0">
                <a:solidFill>
                  <a:schemeClr val="tx1"/>
                </a:solidFill>
                <a:latin typeface="+mn-lt"/>
                <a:ea typeface="+mn-ea"/>
                <a:cs typeface="+mn-cs"/>
              </a:rPr>
              <a:t>Early Diagnosis &amp; Treatment</a:t>
            </a:r>
          </a:p>
          <a:p>
            <a:r>
              <a:rPr lang="en-US" sz="1200" b="1" i="1" kern="1200" baseline="0" dirty="0" smtClean="0">
                <a:solidFill>
                  <a:schemeClr val="tx1"/>
                </a:solidFill>
                <a:latin typeface="+mn-lt"/>
                <a:ea typeface="+mn-ea"/>
                <a:cs typeface="+mn-cs"/>
              </a:rPr>
              <a:t>a) Growth monitoring : Vulnerable children must be </a:t>
            </a:r>
            <a:r>
              <a:rPr lang="en-US" sz="1200" kern="1200" baseline="0" dirty="0" smtClean="0">
                <a:solidFill>
                  <a:schemeClr val="tx1"/>
                </a:solidFill>
                <a:latin typeface="+mn-lt"/>
                <a:ea typeface="+mn-ea"/>
                <a:cs typeface="+mn-cs"/>
              </a:rPr>
              <a:t>identified. Children must be monitored through growth charts. Early diagnosis of growth failure must be done and treated as appropriate.</a:t>
            </a:r>
          </a:p>
          <a:p>
            <a:r>
              <a:rPr lang="en-US" sz="1200" b="1" i="1" kern="1200" baseline="0" dirty="0" smtClean="0">
                <a:solidFill>
                  <a:schemeClr val="tx1"/>
                </a:solidFill>
                <a:latin typeface="+mn-lt"/>
                <a:ea typeface="+mn-ea"/>
                <a:cs typeface="+mn-cs"/>
              </a:rPr>
              <a:t>b) Early diagnosis and treatment : Early diagnosis and </a:t>
            </a:r>
            <a:r>
              <a:rPr lang="en-US" sz="1200" kern="1200" baseline="0" dirty="0" smtClean="0">
                <a:solidFill>
                  <a:schemeClr val="tx1"/>
                </a:solidFill>
                <a:latin typeface="+mn-lt"/>
                <a:ea typeface="+mn-ea"/>
                <a:cs typeface="+mn-cs"/>
              </a:rPr>
              <a:t>treatment of infections is also vital. To achieve this, health</a:t>
            </a:r>
          </a:p>
          <a:p>
            <a:r>
              <a:rPr lang="en-US" sz="1200" kern="1200" baseline="0" dirty="0" smtClean="0">
                <a:solidFill>
                  <a:schemeClr val="tx1"/>
                </a:solidFill>
                <a:latin typeface="+mn-lt"/>
                <a:ea typeface="+mn-ea"/>
                <a:cs typeface="+mn-cs"/>
              </a:rPr>
              <a:t>worker must be alert and mothers should be aware of the signs and symptoms of common infections. Preparation and use of</a:t>
            </a:r>
          </a:p>
          <a:p>
            <a:r>
              <a:rPr lang="en-US" sz="1200" kern="1200" baseline="0" dirty="0" smtClean="0">
                <a:solidFill>
                  <a:schemeClr val="tx1"/>
                </a:solidFill>
                <a:latin typeface="+mn-lt"/>
                <a:ea typeface="+mn-ea"/>
                <a:cs typeface="+mn-cs"/>
              </a:rPr>
              <a:t>ORS should be known to all mothers. The services available through the IMNCI initiative must be fully utilized.</a:t>
            </a:r>
          </a:p>
          <a:p>
            <a:r>
              <a:rPr lang="en-US" sz="1200" b="1" i="1" kern="1200" baseline="0" dirty="0" smtClean="0">
                <a:solidFill>
                  <a:schemeClr val="tx1"/>
                </a:solidFill>
                <a:latin typeface="+mn-lt"/>
                <a:ea typeface="+mn-ea"/>
                <a:cs typeface="+mn-cs"/>
              </a:rPr>
              <a:t>c) Medical advice : In extreme and serious cases early medical </a:t>
            </a:r>
            <a:r>
              <a:rPr lang="en-US" sz="1200" kern="1200" baseline="0" dirty="0" smtClean="0">
                <a:solidFill>
                  <a:schemeClr val="tx1"/>
                </a:solidFill>
                <a:latin typeface="+mn-lt"/>
                <a:ea typeface="+mn-ea"/>
                <a:cs typeface="+mn-cs"/>
              </a:rPr>
              <a:t>advice and treatment facilities must be available. Hospitalization</a:t>
            </a:r>
          </a:p>
          <a:p>
            <a:r>
              <a:rPr lang="en-US" sz="1200" kern="1200" baseline="0" dirty="0" smtClean="0">
                <a:solidFill>
                  <a:schemeClr val="tx1"/>
                </a:solidFill>
                <a:latin typeface="+mn-lt"/>
                <a:ea typeface="+mn-ea"/>
                <a:cs typeface="+mn-cs"/>
              </a:rPr>
              <a:t>of the case remains the only choice in complicated cases.</a:t>
            </a:r>
          </a:p>
          <a:p>
            <a:r>
              <a:rPr lang="en-US" sz="1200" b="1" kern="1200" baseline="0" dirty="0" smtClean="0">
                <a:solidFill>
                  <a:schemeClr val="tx1"/>
                </a:solidFill>
                <a:latin typeface="+mn-lt"/>
                <a:ea typeface="+mn-ea"/>
                <a:cs typeface="+mn-cs"/>
              </a:rPr>
              <a:t>Rehabilitation : Even if PEM patients are treated well in </a:t>
            </a:r>
            <a:r>
              <a:rPr lang="en-US" sz="1200" kern="1200" baseline="0" dirty="0" smtClean="0">
                <a:solidFill>
                  <a:schemeClr val="tx1"/>
                </a:solidFill>
                <a:latin typeface="+mn-lt"/>
                <a:ea typeface="+mn-ea"/>
                <a:cs typeface="+mn-cs"/>
              </a:rPr>
              <a:t>a hospital setting, many follow up studies have shown that they tend to die of the same disease and infections for which they were treated earlier. It is because the immediate disease</a:t>
            </a:r>
          </a:p>
          <a:p>
            <a:r>
              <a:rPr lang="en-US" sz="1200" kern="1200" baseline="0" dirty="0" smtClean="0">
                <a:solidFill>
                  <a:schemeClr val="tx1"/>
                </a:solidFill>
                <a:latin typeface="+mn-lt"/>
                <a:ea typeface="+mn-ea"/>
                <a:cs typeface="+mn-cs"/>
              </a:rPr>
              <a:t>in question was treated but the family and community milieu which was responsible for the problem remains largely unchanged. The poverty, hygiene, sanitation, dietary/ feeding knowledge and practices, taboos, predisposing factors for infection etc remain the same. While it may not be possible for the medical fraternity to improve the socio-economic condition of the family, but substantial changes can be brought to the</a:t>
            </a:r>
          </a:p>
          <a:p>
            <a:r>
              <a:rPr lang="en-US" sz="1200" kern="1200" baseline="0" dirty="0" smtClean="0">
                <a:solidFill>
                  <a:schemeClr val="tx1"/>
                </a:solidFill>
                <a:latin typeface="+mn-lt"/>
                <a:ea typeface="+mn-ea"/>
                <a:cs typeface="+mn-cs"/>
              </a:rPr>
              <a:t>knowledge, attitude and practice about the disease. After an intensive hospital resuscitation session, knowledge can be imparted to the mothers about the disease. Correct feeding practices and skills can be taught. Myths and taboos can be busted. These principles can be undertaken in three settings :</a:t>
            </a:r>
          </a:p>
          <a:p>
            <a:r>
              <a:rPr lang="en-US" sz="1200" b="1" i="1" kern="1200" baseline="0" dirty="0" smtClean="0">
                <a:solidFill>
                  <a:schemeClr val="tx1"/>
                </a:solidFill>
                <a:latin typeface="+mn-lt"/>
                <a:ea typeface="+mn-ea"/>
                <a:cs typeface="+mn-cs"/>
              </a:rPr>
              <a:t>(a) Residential Units : Mothers are admitted with their sick </a:t>
            </a:r>
            <a:r>
              <a:rPr lang="en-US" sz="1200" kern="1200" baseline="0" dirty="0" smtClean="0">
                <a:solidFill>
                  <a:schemeClr val="tx1"/>
                </a:solidFill>
                <a:latin typeface="+mn-lt"/>
                <a:ea typeface="+mn-ea"/>
                <a:cs typeface="+mn-cs"/>
              </a:rPr>
              <a:t>children. The mother gets hands on experience in the practical learning of preparation and administration of a therapeutic diet for her child with an expert. This demonstration and involvement of the mother in her child’s recovery goes a long way in understanding the problem and mitigating it.</a:t>
            </a:r>
          </a:p>
          <a:p>
            <a:r>
              <a:rPr lang="en-US" sz="1200" b="1" i="1" kern="1200" baseline="0" dirty="0" smtClean="0">
                <a:solidFill>
                  <a:schemeClr val="tx1"/>
                </a:solidFill>
                <a:latin typeface="+mn-lt"/>
                <a:ea typeface="+mn-ea"/>
                <a:cs typeface="+mn-cs"/>
              </a:rPr>
              <a:t>(b) Day Care Centre : The mother attends the day care centre </a:t>
            </a:r>
            <a:r>
              <a:rPr lang="en-US" sz="1200" kern="1200" baseline="0" dirty="0" smtClean="0">
                <a:solidFill>
                  <a:schemeClr val="tx1"/>
                </a:solidFill>
                <a:latin typeface="+mn-lt"/>
                <a:ea typeface="+mn-ea"/>
                <a:cs typeface="+mn-cs"/>
              </a:rPr>
              <a:t>along with the child where cooking and feeding is taught to the mother. While the child attends every day, involvement of the mother is partial.</a:t>
            </a:r>
          </a:p>
          <a:p>
            <a:r>
              <a:rPr lang="en-US" sz="1200" b="1" i="1" kern="1200" baseline="0" dirty="0" smtClean="0">
                <a:solidFill>
                  <a:schemeClr val="tx1"/>
                </a:solidFill>
                <a:latin typeface="+mn-lt"/>
                <a:ea typeface="+mn-ea"/>
                <a:cs typeface="+mn-cs"/>
              </a:rPr>
              <a:t>(c) </a:t>
            </a:r>
            <a:r>
              <a:rPr lang="en-US" sz="1200" b="1" i="1" kern="1200" baseline="0" dirty="0" err="1" smtClean="0">
                <a:solidFill>
                  <a:schemeClr val="tx1"/>
                </a:solidFill>
                <a:latin typeface="+mn-lt"/>
                <a:ea typeface="+mn-ea"/>
                <a:cs typeface="+mn-cs"/>
              </a:rPr>
              <a:t>Domicilliary</a:t>
            </a:r>
            <a:r>
              <a:rPr lang="en-US" sz="1200" b="1" i="1" kern="1200" baseline="0" dirty="0" smtClean="0">
                <a:solidFill>
                  <a:schemeClr val="tx1"/>
                </a:solidFill>
                <a:latin typeface="+mn-lt"/>
                <a:ea typeface="+mn-ea"/>
                <a:cs typeface="+mn-cs"/>
              </a:rPr>
              <a:t> Rehabilitation : The expert comes home and </a:t>
            </a:r>
            <a:r>
              <a:rPr lang="en-US" sz="1200" kern="1200" baseline="0" dirty="0" smtClean="0">
                <a:solidFill>
                  <a:schemeClr val="tx1"/>
                </a:solidFill>
                <a:latin typeface="+mn-lt"/>
                <a:ea typeface="+mn-ea"/>
                <a:cs typeface="+mn-cs"/>
              </a:rPr>
              <a:t>assesses the situation as a whole. The mother is then rendered suitable advice with regards not only to feeding but also about improving various domestic contributory factors to PEM.</a:t>
            </a:r>
            <a:endParaRPr lang="en-US" dirty="0"/>
          </a:p>
        </p:txBody>
      </p:sp>
      <p:sp>
        <p:nvSpPr>
          <p:cNvPr id="4" name="Slide Number Placeholder 3"/>
          <p:cNvSpPr>
            <a:spLocks noGrp="1"/>
          </p:cNvSpPr>
          <p:nvPr>
            <p:ph type="sldNum" sz="quarter" idx="10"/>
          </p:nvPr>
        </p:nvSpPr>
        <p:spPr/>
        <p:txBody>
          <a:bodyPr/>
          <a:lstStyle/>
          <a:p>
            <a:fld id="{721CD92E-B987-41D5-959D-D0BB7E87603E}" type="slidenum">
              <a:rPr lang="en-US" smtClean="0"/>
              <a:pPr/>
              <a:t>23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mn-lt"/>
                <a:ea typeface="+mn-ea"/>
                <a:cs typeface="+mn-cs"/>
              </a:rPr>
              <a:t>help to build mothers’ confidence, improve feeding technique, and prevent or resolve breastfeeding problems</a:t>
            </a:r>
            <a:endParaRPr lang="en-US" dirty="0"/>
          </a:p>
        </p:txBody>
      </p:sp>
      <p:sp>
        <p:nvSpPr>
          <p:cNvPr id="4" name="Slide Number Placeholder 3"/>
          <p:cNvSpPr>
            <a:spLocks noGrp="1"/>
          </p:cNvSpPr>
          <p:nvPr>
            <p:ph type="sldNum" sz="quarter" idx="10"/>
          </p:nvPr>
        </p:nvSpPr>
        <p:spPr/>
        <p:txBody>
          <a:bodyPr/>
          <a:lstStyle/>
          <a:p>
            <a:fld id="{721CD92E-B987-41D5-959D-D0BB7E87603E}" type="slidenum">
              <a:rPr lang="en-US" smtClean="0"/>
              <a:pPr/>
              <a:t>24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kern="1200" baseline="0" dirty="0" smtClean="0">
                <a:solidFill>
                  <a:schemeClr val="tx1"/>
                </a:solidFill>
                <a:latin typeface="+mn-lt"/>
                <a:ea typeface="+mn-ea"/>
                <a:cs typeface="+mn-cs"/>
              </a:rPr>
              <a:t>Growth Monitoring</a:t>
            </a:r>
          </a:p>
          <a:p>
            <a:r>
              <a:rPr lang="en-US" sz="1200" kern="1200" baseline="0" dirty="0" smtClean="0">
                <a:solidFill>
                  <a:schemeClr val="tx1"/>
                </a:solidFill>
                <a:latin typeface="+mn-lt"/>
                <a:ea typeface="+mn-ea"/>
                <a:cs typeface="+mn-cs"/>
              </a:rPr>
              <a:t>Growth Monitoring was popularized by David Morley in 1960s’</a:t>
            </a:r>
          </a:p>
          <a:p>
            <a:r>
              <a:rPr lang="en-US" sz="1200" kern="1200" baseline="0" dirty="0" smtClean="0">
                <a:solidFill>
                  <a:schemeClr val="tx1"/>
                </a:solidFill>
                <a:latin typeface="+mn-lt"/>
                <a:ea typeface="+mn-ea"/>
                <a:cs typeface="+mn-cs"/>
              </a:rPr>
              <a:t>and 70s’ (1-5). This strategy proved that growth monitoring</a:t>
            </a:r>
          </a:p>
          <a:p>
            <a:r>
              <a:rPr lang="en-US" sz="1200" kern="1200" baseline="0" dirty="0" smtClean="0">
                <a:solidFill>
                  <a:schemeClr val="tx1"/>
                </a:solidFill>
                <a:latin typeface="+mn-lt"/>
                <a:ea typeface="+mn-ea"/>
                <a:cs typeface="+mn-cs"/>
              </a:rPr>
              <a:t>could improve nutritional status. His “road to health” chart</a:t>
            </a:r>
          </a:p>
          <a:p>
            <a:r>
              <a:rPr lang="en-US" sz="1200" kern="1200" baseline="0" dirty="0" smtClean="0">
                <a:solidFill>
                  <a:schemeClr val="tx1"/>
                </a:solidFill>
                <a:latin typeface="+mn-lt"/>
                <a:ea typeface="+mn-ea"/>
                <a:cs typeface="+mn-cs"/>
              </a:rPr>
              <a:t>was a tool which possessed a number of precise functions-</a:t>
            </a:r>
          </a:p>
          <a:p>
            <a:r>
              <a:rPr lang="en-US" sz="1200" kern="1200" baseline="0" dirty="0" smtClean="0">
                <a:solidFill>
                  <a:schemeClr val="tx1"/>
                </a:solidFill>
                <a:latin typeface="+mn-lt"/>
                <a:ea typeface="+mn-ea"/>
                <a:cs typeface="+mn-cs"/>
              </a:rPr>
              <a:t>(a) Provide a health record of the child which included weight</a:t>
            </a:r>
          </a:p>
          <a:p>
            <a:r>
              <a:rPr lang="en-US" sz="1200" kern="1200" baseline="0" dirty="0" smtClean="0">
                <a:solidFill>
                  <a:schemeClr val="tx1"/>
                </a:solidFill>
                <a:latin typeface="+mn-lt"/>
                <a:ea typeface="+mn-ea"/>
                <a:cs typeface="+mn-cs"/>
              </a:rPr>
              <a:t>but also relevant information on immunization, disease</a:t>
            </a:r>
          </a:p>
          <a:p>
            <a:r>
              <a:rPr lang="en-US" sz="1200" kern="1200" baseline="0" dirty="0" smtClean="0">
                <a:solidFill>
                  <a:schemeClr val="tx1"/>
                </a:solidFill>
                <a:latin typeface="+mn-lt"/>
                <a:ea typeface="+mn-ea"/>
                <a:cs typeface="+mn-cs"/>
              </a:rPr>
              <a:t>episodes, family planning, etc.</a:t>
            </a:r>
          </a:p>
          <a:p>
            <a:r>
              <a:rPr lang="en-US" sz="1200" kern="1200" baseline="0" dirty="0" smtClean="0">
                <a:solidFill>
                  <a:schemeClr val="tx1"/>
                </a:solidFill>
                <a:latin typeface="+mn-lt"/>
                <a:ea typeface="+mn-ea"/>
                <a:cs typeface="+mn-cs"/>
              </a:rPr>
              <a:t>(b) Emphasize integration of curative and preventive care.</a:t>
            </a:r>
          </a:p>
          <a:p>
            <a:r>
              <a:rPr lang="en-US" sz="1200" kern="1200" baseline="0" dirty="0" smtClean="0">
                <a:solidFill>
                  <a:schemeClr val="tx1"/>
                </a:solidFill>
                <a:latin typeface="+mn-lt"/>
                <a:ea typeface="+mn-ea"/>
                <a:cs typeface="+mn-cs"/>
              </a:rPr>
              <a:t>(c) Increase proportion of “care” as opposed to the prevailing</a:t>
            </a:r>
          </a:p>
          <a:p>
            <a:r>
              <a:rPr lang="en-US" sz="1200" kern="1200" baseline="0" dirty="0" smtClean="0">
                <a:solidFill>
                  <a:schemeClr val="tx1"/>
                </a:solidFill>
                <a:latin typeface="+mn-lt"/>
                <a:ea typeface="+mn-ea"/>
                <a:cs typeface="+mn-cs"/>
              </a:rPr>
              <a:t>“cure”.</a:t>
            </a:r>
          </a:p>
          <a:p>
            <a:r>
              <a:rPr lang="en-US" sz="1200" kern="1200" baseline="0" dirty="0" smtClean="0">
                <a:solidFill>
                  <a:schemeClr val="tx1"/>
                </a:solidFill>
                <a:latin typeface="+mn-lt"/>
                <a:ea typeface="+mn-ea"/>
                <a:cs typeface="+mn-cs"/>
              </a:rPr>
              <a:t>(d) Help the family to take care of its own health.</a:t>
            </a:r>
          </a:p>
          <a:p>
            <a:r>
              <a:rPr lang="en-US" sz="1200" kern="1200" baseline="0" dirty="0" smtClean="0">
                <a:solidFill>
                  <a:schemeClr val="tx1"/>
                </a:solidFill>
                <a:latin typeface="+mn-lt"/>
                <a:ea typeface="+mn-ea"/>
                <a:cs typeface="+mn-cs"/>
              </a:rPr>
              <a:t>(e) Provide a support for the less qualified rural health</a:t>
            </a:r>
          </a:p>
          <a:p>
            <a:r>
              <a:rPr lang="en-US" sz="1200" kern="1200" baseline="0" dirty="0" smtClean="0">
                <a:solidFill>
                  <a:schemeClr val="tx1"/>
                </a:solidFill>
                <a:latin typeface="+mn-lt"/>
                <a:ea typeface="+mn-ea"/>
                <a:cs typeface="+mn-cs"/>
              </a:rPr>
              <a:t>worker.</a:t>
            </a:r>
          </a:p>
          <a:p>
            <a:r>
              <a:rPr lang="en-US" sz="1200" kern="1200" baseline="0" dirty="0" smtClean="0">
                <a:solidFill>
                  <a:schemeClr val="tx1"/>
                </a:solidFill>
                <a:latin typeface="+mn-lt"/>
                <a:ea typeface="+mn-ea"/>
                <a:cs typeface="+mn-cs"/>
              </a:rPr>
              <a:t>In 1982, growth monitoring i.e. the regular weighing of children</a:t>
            </a:r>
          </a:p>
          <a:p>
            <a:r>
              <a:rPr lang="en-US" sz="1200" kern="1200" baseline="0" dirty="0" smtClean="0">
                <a:solidFill>
                  <a:schemeClr val="tx1"/>
                </a:solidFill>
                <a:latin typeface="+mn-lt"/>
                <a:ea typeface="+mn-ea"/>
                <a:cs typeface="+mn-cs"/>
              </a:rPr>
              <a:t>and charting their weight on a chart was taken up by UNICEF as</a:t>
            </a:r>
          </a:p>
          <a:p>
            <a:r>
              <a:rPr lang="en-US" sz="1200" kern="1200" baseline="0" dirty="0" smtClean="0">
                <a:solidFill>
                  <a:schemeClr val="tx1"/>
                </a:solidFill>
                <a:latin typeface="+mn-lt"/>
                <a:ea typeface="+mn-ea"/>
                <a:cs typeface="+mn-cs"/>
              </a:rPr>
              <a:t>part of the </a:t>
            </a:r>
            <a:r>
              <a:rPr lang="en-US" sz="1200" b="1" kern="1200" baseline="0" dirty="0" smtClean="0">
                <a:solidFill>
                  <a:schemeClr val="tx1"/>
                </a:solidFill>
                <a:latin typeface="+mn-lt"/>
                <a:ea typeface="+mn-ea"/>
                <a:cs typeface="+mn-cs"/>
              </a:rPr>
              <a:t>GOBI program. G= growth promotion, O= ORT (oral</a:t>
            </a:r>
          </a:p>
          <a:p>
            <a:r>
              <a:rPr lang="en-US" sz="1200" kern="1200" baseline="0" dirty="0" smtClean="0">
                <a:solidFill>
                  <a:schemeClr val="tx1"/>
                </a:solidFill>
                <a:latin typeface="+mn-lt"/>
                <a:ea typeface="+mn-ea"/>
                <a:cs typeface="+mn-cs"/>
              </a:rPr>
              <a:t>rehydration therapy), B = breast feeding, I= immunization.</a:t>
            </a:r>
          </a:p>
          <a:p>
            <a:r>
              <a:rPr lang="en-US" sz="1200" kern="1200" baseline="0" dirty="0" smtClean="0">
                <a:solidFill>
                  <a:schemeClr val="tx1"/>
                </a:solidFill>
                <a:latin typeface="+mn-lt"/>
                <a:ea typeface="+mn-ea"/>
                <a:cs typeface="+mn-cs"/>
              </a:rPr>
              <a:t>This </a:t>
            </a:r>
            <a:r>
              <a:rPr lang="en-US" sz="1200" kern="1200" baseline="0" dirty="0" err="1" smtClean="0">
                <a:solidFill>
                  <a:schemeClr val="tx1"/>
                </a:solidFill>
                <a:latin typeface="+mn-lt"/>
                <a:ea typeface="+mn-ea"/>
                <a:cs typeface="+mn-cs"/>
              </a:rPr>
              <a:t>programme</a:t>
            </a:r>
            <a:r>
              <a:rPr lang="en-US" sz="1200" kern="1200" baseline="0" dirty="0" smtClean="0">
                <a:solidFill>
                  <a:schemeClr val="tx1"/>
                </a:solidFill>
                <a:latin typeface="+mn-lt"/>
                <a:ea typeface="+mn-ea"/>
                <a:cs typeface="+mn-cs"/>
              </a:rPr>
              <a:t> was later extended with the three Fs of </a:t>
            </a:r>
            <a:r>
              <a:rPr lang="en-US" sz="1200" b="1" i="1" kern="1200" baseline="0" dirty="0" smtClean="0">
                <a:solidFill>
                  <a:schemeClr val="tx1"/>
                </a:solidFill>
                <a:latin typeface="+mn-lt"/>
                <a:ea typeface="+mn-ea"/>
                <a:cs typeface="+mn-cs"/>
              </a:rPr>
              <a:t>Family</a:t>
            </a:r>
          </a:p>
          <a:p>
            <a:r>
              <a:rPr lang="en-US" sz="1200" i="1" kern="1200" baseline="0" dirty="0" smtClean="0">
                <a:solidFill>
                  <a:schemeClr val="tx1"/>
                </a:solidFill>
                <a:latin typeface="+mn-lt"/>
                <a:ea typeface="+mn-ea"/>
                <a:cs typeface="+mn-cs"/>
              </a:rPr>
              <a:t>Planning, </a:t>
            </a:r>
            <a:r>
              <a:rPr lang="en-US" sz="1200" b="1" i="1" kern="1200" baseline="0" dirty="0" smtClean="0">
                <a:solidFill>
                  <a:schemeClr val="tx1"/>
                </a:solidFill>
                <a:latin typeface="+mn-lt"/>
                <a:ea typeface="+mn-ea"/>
                <a:cs typeface="+mn-cs"/>
              </a:rPr>
              <a:t>Food and activities for Females to GOBIFFF.</a:t>
            </a:r>
          </a:p>
          <a:p>
            <a:r>
              <a:rPr lang="en-US" sz="1200" kern="1200" baseline="0" dirty="0" smtClean="0">
                <a:solidFill>
                  <a:schemeClr val="tx1"/>
                </a:solidFill>
                <a:latin typeface="+mn-lt"/>
                <a:ea typeface="+mn-ea"/>
                <a:cs typeface="+mn-cs"/>
              </a:rPr>
              <a:t>Growth monitoring is the process of maintaining regular</a:t>
            </a:r>
          </a:p>
          <a:p>
            <a:r>
              <a:rPr lang="en-US" sz="1200" kern="1200" baseline="0" dirty="0" smtClean="0">
                <a:solidFill>
                  <a:schemeClr val="tx1"/>
                </a:solidFill>
                <a:latin typeface="+mn-lt"/>
                <a:ea typeface="+mn-ea"/>
                <a:cs typeface="+mn-cs"/>
              </a:rPr>
              <a:t>• 875 •</a:t>
            </a:r>
          </a:p>
          <a:p>
            <a:r>
              <a:rPr lang="en-US" sz="1200" kern="1200" baseline="0" dirty="0" smtClean="0">
                <a:solidFill>
                  <a:schemeClr val="tx1"/>
                </a:solidFill>
                <a:latin typeface="+mn-lt"/>
                <a:ea typeface="+mn-ea"/>
                <a:cs typeface="+mn-cs"/>
              </a:rPr>
              <a:t>observation of a child’s growth. It starts with measurements</a:t>
            </a:r>
          </a:p>
          <a:p>
            <a:r>
              <a:rPr lang="en-US" sz="1200" kern="1200" baseline="0" dirty="0" smtClean="0">
                <a:solidFill>
                  <a:schemeClr val="tx1"/>
                </a:solidFill>
                <a:latin typeface="+mn-lt"/>
                <a:ea typeface="+mn-ea"/>
                <a:cs typeface="+mn-cs"/>
              </a:rPr>
              <a:t>of weight daily, weekly, monthly, bimonthly etc. The successive</a:t>
            </a:r>
          </a:p>
          <a:p>
            <a:r>
              <a:rPr lang="en-US" sz="1200" kern="1200" baseline="0" dirty="0" smtClean="0">
                <a:solidFill>
                  <a:schemeClr val="tx1"/>
                </a:solidFill>
                <a:latin typeface="+mn-lt"/>
                <a:ea typeface="+mn-ea"/>
                <a:cs typeface="+mn-cs"/>
              </a:rPr>
              <a:t>weights are plotted on the growth chart of the child health card.</a:t>
            </a:r>
          </a:p>
          <a:p>
            <a:r>
              <a:rPr lang="en-US" sz="1200" kern="1200" baseline="0" dirty="0" smtClean="0">
                <a:solidFill>
                  <a:schemeClr val="tx1"/>
                </a:solidFill>
                <a:latin typeface="+mn-lt"/>
                <a:ea typeface="+mn-ea"/>
                <a:cs typeface="+mn-cs"/>
              </a:rPr>
              <a:t>A curve deviating downwards indicates a situation that the</a:t>
            </a:r>
          </a:p>
          <a:p>
            <a:r>
              <a:rPr lang="en-US" sz="1200" kern="1200" baseline="0" dirty="0" smtClean="0">
                <a:solidFill>
                  <a:schemeClr val="tx1"/>
                </a:solidFill>
                <a:latin typeface="+mn-lt"/>
                <a:ea typeface="+mn-ea"/>
                <a:cs typeface="+mn-cs"/>
              </a:rPr>
              <a:t>child is losing weight. The child needs extra care immediately.</a:t>
            </a:r>
          </a:p>
          <a:p>
            <a:r>
              <a:rPr lang="en-US" sz="1200" kern="1200" baseline="0" dirty="0" smtClean="0">
                <a:solidFill>
                  <a:schemeClr val="tx1"/>
                </a:solidFill>
                <a:latin typeface="+mn-lt"/>
                <a:ea typeface="+mn-ea"/>
                <a:cs typeface="+mn-cs"/>
              </a:rPr>
              <a:t>The baby may be suffering from malnutrition, tuberculosis,</a:t>
            </a:r>
          </a:p>
          <a:p>
            <a:r>
              <a:rPr lang="en-US" sz="1200" kern="1200" baseline="0" dirty="0" smtClean="0">
                <a:solidFill>
                  <a:schemeClr val="tx1"/>
                </a:solidFill>
                <a:latin typeface="+mn-lt"/>
                <a:ea typeface="+mn-ea"/>
                <a:cs typeface="+mn-cs"/>
              </a:rPr>
              <a:t>AIDS or other medical conditions. The mother is advised to</a:t>
            </a:r>
          </a:p>
          <a:p>
            <a:r>
              <a:rPr lang="en-US" sz="1200" kern="1200" baseline="0" dirty="0" smtClean="0">
                <a:solidFill>
                  <a:schemeClr val="tx1"/>
                </a:solidFill>
                <a:latin typeface="+mn-lt"/>
                <a:ea typeface="+mn-ea"/>
                <a:cs typeface="+mn-cs"/>
              </a:rPr>
              <a:t>take the baby to hospital for investigations and treatment. Any</a:t>
            </a:r>
          </a:p>
          <a:p>
            <a:r>
              <a:rPr lang="en-US" sz="1200" kern="1200" baseline="0" dirty="0" smtClean="0">
                <a:solidFill>
                  <a:schemeClr val="tx1"/>
                </a:solidFill>
                <a:latin typeface="+mn-lt"/>
                <a:ea typeface="+mn-ea"/>
                <a:cs typeface="+mn-cs"/>
              </a:rPr>
              <a:t>infant who does not gain weight for one month or a child who</a:t>
            </a:r>
          </a:p>
          <a:p>
            <a:r>
              <a:rPr lang="en-US" sz="1200" kern="1200" baseline="0" dirty="0" smtClean="0">
                <a:solidFill>
                  <a:schemeClr val="tx1"/>
                </a:solidFill>
                <a:latin typeface="+mn-lt"/>
                <a:ea typeface="+mn-ea"/>
                <a:cs typeface="+mn-cs"/>
              </a:rPr>
              <a:t>does not gain weight for two months should receive urgent</a:t>
            </a:r>
          </a:p>
          <a:p>
            <a:r>
              <a:rPr lang="en-US" sz="1200" kern="1200" baseline="0" dirty="0" smtClean="0">
                <a:solidFill>
                  <a:schemeClr val="tx1"/>
                </a:solidFill>
                <a:latin typeface="+mn-lt"/>
                <a:ea typeface="+mn-ea"/>
                <a:cs typeface="+mn-cs"/>
              </a:rPr>
              <a:t>attention. Such an infant or child is becoming malnourished.</a:t>
            </a:r>
          </a:p>
          <a:p>
            <a:r>
              <a:rPr lang="en-US" sz="1200" b="1" kern="1200" baseline="0" dirty="0" smtClean="0">
                <a:solidFill>
                  <a:schemeClr val="tx1"/>
                </a:solidFill>
                <a:latin typeface="+mn-lt"/>
                <a:ea typeface="+mn-ea"/>
                <a:cs typeface="+mn-cs"/>
              </a:rPr>
              <a:t>Importance of Growth Monitoring : Health workers and</a:t>
            </a:r>
          </a:p>
          <a:p>
            <a:r>
              <a:rPr lang="en-US" sz="1200" kern="1200" baseline="0" dirty="0" smtClean="0">
                <a:solidFill>
                  <a:schemeClr val="tx1"/>
                </a:solidFill>
                <a:latin typeface="+mn-lt"/>
                <a:ea typeface="+mn-ea"/>
                <a:cs typeface="+mn-cs"/>
              </a:rPr>
              <a:t>parents should monitor the growth of children for the following</a:t>
            </a:r>
          </a:p>
          <a:p>
            <a:r>
              <a:rPr lang="en-US" sz="1200" kern="1200" baseline="0" dirty="0" smtClean="0">
                <a:solidFill>
                  <a:schemeClr val="tx1"/>
                </a:solidFill>
                <a:latin typeface="+mn-lt"/>
                <a:ea typeface="+mn-ea"/>
                <a:cs typeface="+mn-cs"/>
              </a:rPr>
              <a:t>reasons -</a:t>
            </a:r>
          </a:p>
          <a:p>
            <a:r>
              <a:rPr lang="en-US" sz="1200" kern="1200" baseline="0" dirty="0" smtClean="0">
                <a:solidFill>
                  <a:schemeClr val="tx1"/>
                </a:solidFill>
                <a:latin typeface="+mn-lt"/>
                <a:ea typeface="+mn-ea"/>
                <a:cs typeface="+mn-cs"/>
              </a:rPr>
              <a:t>(a) For early detection of abnormal growth and development.</a:t>
            </a:r>
          </a:p>
          <a:p>
            <a:r>
              <a:rPr lang="en-US" sz="1200" kern="1200" baseline="0" dirty="0" smtClean="0">
                <a:solidFill>
                  <a:schemeClr val="tx1"/>
                </a:solidFill>
                <a:latin typeface="+mn-lt"/>
                <a:ea typeface="+mn-ea"/>
                <a:cs typeface="+mn-cs"/>
              </a:rPr>
              <a:t>(b) To facilitate the early treatment or correction of any</a:t>
            </a:r>
          </a:p>
          <a:p>
            <a:r>
              <a:rPr lang="en-US" sz="1200" kern="1200" baseline="0" dirty="0" smtClean="0">
                <a:solidFill>
                  <a:schemeClr val="tx1"/>
                </a:solidFill>
                <a:latin typeface="+mn-lt"/>
                <a:ea typeface="+mn-ea"/>
                <a:cs typeface="+mn-cs"/>
              </a:rPr>
              <a:t>conditions that may be causing abnormal growth and</a:t>
            </a:r>
          </a:p>
          <a:p>
            <a:r>
              <a:rPr lang="en-US" sz="1200" kern="1200" baseline="0" dirty="0" smtClean="0">
                <a:solidFill>
                  <a:schemeClr val="tx1"/>
                </a:solidFill>
                <a:latin typeface="+mn-lt"/>
                <a:ea typeface="+mn-ea"/>
                <a:cs typeface="+mn-cs"/>
              </a:rPr>
              <a:t>development.</a:t>
            </a:r>
          </a:p>
          <a:p>
            <a:r>
              <a:rPr lang="en-US" sz="1200" kern="1200" baseline="0" dirty="0" smtClean="0">
                <a:solidFill>
                  <a:schemeClr val="tx1"/>
                </a:solidFill>
                <a:latin typeface="+mn-lt"/>
                <a:ea typeface="+mn-ea"/>
                <a:cs typeface="+mn-cs"/>
              </a:rPr>
              <a:t>(c) To provide an opportunity for giving health education and</a:t>
            </a:r>
          </a:p>
          <a:p>
            <a:r>
              <a:rPr lang="en-US" sz="1200" kern="1200" baseline="0" dirty="0" smtClean="0">
                <a:solidFill>
                  <a:schemeClr val="tx1"/>
                </a:solidFill>
                <a:latin typeface="+mn-lt"/>
                <a:ea typeface="+mn-ea"/>
                <a:cs typeface="+mn-cs"/>
              </a:rPr>
              <a:t>advice for the prevention of malnutrition.</a:t>
            </a:r>
          </a:p>
          <a:p>
            <a:r>
              <a:rPr lang="en-US" sz="1200" kern="1200" baseline="0" dirty="0" smtClean="0">
                <a:solidFill>
                  <a:schemeClr val="tx1"/>
                </a:solidFill>
                <a:latin typeface="+mn-lt"/>
                <a:ea typeface="+mn-ea"/>
                <a:cs typeface="+mn-cs"/>
              </a:rPr>
              <a:t>Growth monitoring is one of the basic activities of the Under</a:t>
            </a:r>
          </a:p>
          <a:p>
            <a:r>
              <a:rPr lang="en-US" sz="1200" kern="1200" baseline="0" dirty="0" smtClean="0">
                <a:solidFill>
                  <a:schemeClr val="tx1"/>
                </a:solidFill>
                <a:latin typeface="+mn-lt"/>
                <a:ea typeface="+mn-ea"/>
                <a:cs typeface="+mn-cs"/>
              </a:rPr>
              <a:t>Five clinics where the child is weighed periodically at monthly</a:t>
            </a:r>
          </a:p>
          <a:p>
            <a:r>
              <a:rPr lang="en-US" sz="1200" kern="1200" baseline="0" dirty="0" smtClean="0">
                <a:solidFill>
                  <a:schemeClr val="tx1"/>
                </a:solidFill>
                <a:latin typeface="+mn-lt"/>
                <a:ea typeface="+mn-ea"/>
                <a:cs typeface="+mn-cs"/>
              </a:rPr>
              <a:t>intervals during the 1st year, every 2 months during the 2nd</a:t>
            </a:r>
          </a:p>
          <a:p>
            <a:r>
              <a:rPr lang="en-US" sz="1200" kern="1200" baseline="0" dirty="0" smtClean="0">
                <a:solidFill>
                  <a:schemeClr val="tx1"/>
                </a:solidFill>
                <a:latin typeface="+mn-lt"/>
                <a:ea typeface="+mn-ea"/>
                <a:cs typeface="+mn-cs"/>
              </a:rPr>
              <a:t>year and every 3 months thereafter up to the age of 5 to 6</a:t>
            </a:r>
          </a:p>
          <a:p>
            <a:r>
              <a:rPr lang="en-US" sz="1200" kern="1200" baseline="0" dirty="0" smtClean="0">
                <a:solidFill>
                  <a:schemeClr val="tx1"/>
                </a:solidFill>
                <a:latin typeface="+mn-lt"/>
                <a:ea typeface="+mn-ea"/>
                <a:cs typeface="+mn-cs"/>
              </a:rPr>
              <a:t>years. The </a:t>
            </a:r>
            <a:r>
              <a:rPr lang="en-US" sz="1200" kern="1200" baseline="0" dirty="0" err="1" smtClean="0">
                <a:solidFill>
                  <a:schemeClr val="tx1"/>
                </a:solidFill>
                <a:latin typeface="+mn-lt"/>
                <a:ea typeface="+mn-ea"/>
                <a:cs typeface="+mn-cs"/>
              </a:rPr>
              <a:t>Anganwadi</a:t>
            </a:r>
            <a:r>
              <a:rPr lang="en-US" sz="1200" kern="1200" baseline="0" dirty="0" smtClean="0">
                <a:solidFill>
                  <a:schemeClr val="tx1"/>
                </a:solidFill>
                <a:latin typeface="+mn-lt"/>
                <a:ea typeface="+mn-ea"/>
                <a:cs typeface="+mn-cs"/>
              </a:rPr>
              <a:t> under ICDS is also based on Growth</a:t>
            </a:r>
          </a:p>
          <a:p>
            <a:r>
              <a:rPr lang="en-US" sz="1200" kern="1200" baseline="0" dirty="0" smtClean="0">
                <a:solidFill>
                  <a:schemeClr val="tx1"/>
                </a:solidFill>
                <a:latin typeface="+mn-lt"/>
                <a:ea typeface="+mn-ea"/>
                <a:cs typeface="+mn-cs"/>
              </a:rPr>
              <a:t>monitoring and supplementary feeding for children under six</a:t>
            </a:r>
          </a:p>
          <a:p>
            <a:r>
              <a:rPr lang="en-US" sz="1200" kern="1200" baseline="0" dirty="0" smtClean="0">
                <a:solidFill>
                  <a:schemeClr val="tx1"/>
                </a:solidFill>
                <a:latin typeface="+mn-lt"/>
                <a:ea typeface="+mn-ea"/>
                <a:cs typeface="+mn-cs"/>
              </a:rPr>
              <a:t>years of age.</a:t>
            </a:r>
          </a:p>
          <a:p>
            <a:r>
              <a:rPr lang="en-US" sz="1200" b="1" kern="1200" baseline="0" dirty="0" smtClean="0">
                <a:solidFill>
                  <a:schemeClr val="tx1"/>
                </a:solidFill>
                <a:latin typeface="+mn-lt"/>
                <a:ea typeface="+mn-ea"/>
                <a:cs typeface="+mn-cs"/>
              </a:rPr>
              <a:t>IAP Guidelines on Growth Monitoring : Growth Monitoring</a:t>
            </a:r>
          </a:p>
          <a:p>
            <a:r>
              <a:rPr lang="en-US" sz="1200" kern="1200" baseline="0" dirty="0" smtClean="0">
                <a:solidFill>
                  <a:schemeClr val="tx1"/>
                </a:solidFill>
                <a:latin typeface="+mn-lt"/>
                <a:ea typeface="+mn-ea"/>
                <a:cs typeface="+mn-cs"/>
              </a:rPr>
              <a:t>Guidelines Consensus Meeting of the IAP recommended that-</a:t>
            </a:r>
          </a:p>
          <a:p>
            <a:r>
              <a:rPr lang="en-US" sz="1200" b="1" i="1" kern="1200" baseline="0" dirty="0" smtClean="0">
                <a:solidFill>
                  <a:schemeClr val="tx1"/>
                </a:solidFill>
                <a:latin typeface="+mn-lt"/>
                <a:ea typeface="+mn-ea"/>
                <a:cs typeface="+mn-cs"/>
              </a:rPr>
              <a:t>(</a:t>
            </a:r>
            <a:r>
              <a:rPr lang="en-US" sz="1200" b="1" i="1" kern="1200" baseline="0" dirty="0" err="1" smtClean="0">
                <a:solidFill>
                  <a:schemeClr val="tx1"/>
                </a:solidFill>
                <a:latin typeface="+mn-lt"/>
                <a:ea typeface="+mn-ea"/>
                <a:cs typeface="+mn-cs"/>
              </a:rPr>
              <a:t>i</a:t>
            </a:r>
            <a:r>
              <a:rPr lang="en-US" sz="1200" b="1" i="1" kern="1200" baseline="0" dirty="0" smtClean="0">
                <a:solidFill>
                  <a:schemeClr val="tx1"/>
                </a:solidFill>
                <a:latin typeface="+mn-lt"/>
                <a:ea typeface="+mn-ea"/>
                <a:cs typeface="+mn-cs"/>
              </a:rPr>
              <a:t>) Birth to 3 years : Immunization contacts at birth, 6, 10</a:t>
            </a:r>
          </a:p>
          <a:p>
            <a:r>
              <a:rPr lang="en-US" sz="1200" kern="1200" baseline="0" dirty="0" smtClean="0">
                <a:solidFill>
                  <a:schemeClr val="tx1"/>
                </a:solidFill>
                <a:latin typeface="+mn-lt"/>
                <a:ea typeface="+mn-ea"/>
                <a:cs typeface="+mn-cs"/>
              </a:rPr>
              <a:t>and 14 weeks, 9 months, 15-18 months may be conveniently</a:t>
            </a:r>
          </a:p>
          <a:p>
            <a:r>
              <a:rPr lang="en-US" sz="1200" kern="1200" baseline="0" dirty="0" smtClean="0">
                <a:solidFill>
                  <a:schemeClr val="tx1"/>
                </a:solidFill>
                <a:latin typeface="+mn-lt"/>
                <a:ea typeface="+mn-ea"/>
                <a:cs typeface="+mn-cs"/>
              </a:rPr>
              <a:t>used for growth monitoring. An additional monitoring visit</a:t>
            </a:r>
          </a:p>
          <a:p>
            <a:r>
              <a:rPr lang="en-US" sz="1200" kern="1200" baseline="0" dirty="0" smtClean="0">
                <a:solidFill>
                  <a:schemeClr val="tx1"/>
                </a:solidFill>
                <a:latin typeface="+mn-lt"/>
                <a:ea typeface="+mn-ea"/>
                <a:cs typeface="+mn-cs"/>
              </a:rPr>
              <a:t>at 6 months with opportunistic monitoring at other contacts</a:t>
            </a:r>
          </a:p>
          <a:p>
            <a:r>
              <a:rPr lang="en-US" sz="1200" kern="1200" baseline="0" dirty="0" smtClean="0">
                <a:solidFill>
                  <a:schemeClr val="tx1"/>
                </a:solidFill>
                <a:latin typeface="+mn-lt"/>
                <a:ea typeface="+mn-ea"/>
                <a:cs typeface="+mn-cs"/>
              </a:rPr>
              <a:t>(illness) is recommended. Normally growing babies should not</a:t>
            </a:r>
          </a:p>
          <a:p>
            <a:r>
              <a:rPr lang="en-US" sz="1200" kern="1200" baseline="0" dirty="0" smtClean="0">
                <a:solidFill>
                  <a:schemeClr val="tx1"/>
                </a:solidFill>
                <a:latin typeface="+mn-lt"/>
                <a:ea typeface="+mn-ea"/>
                <a:cs typeface="+mn-cs"/>
              </a:rPr>
              <a:t>be weighed more than once per fortnight under 6 months and no</a:t>
            </a:r>
          </a:p>
          <a:p>
            <a:r>
              <a:rPr lang="en-US" sz="1200" kern="1200" baseline="0" dirty="0" smtClean="0">
                <a:solidFill>
                  <a:schemeClr val="tx1"/>
                </a:solidFill>
                <a:latin typeface="+mn-lt"/>
                <a:ea typeface="+mn-ea"/>
                <a:cs typeface="+mn-cs"/>
              </a:rPr>
              <a:t>more than monthly thereafter, as this increases anxiety. After</a:t>
            </a:r>
          </a:p>
          <a:p>
            <a:r>
              <a:rPr lang="en-US" sz="1200" kern="1200" baseline="0" dirty="0" smtClean="0">
                <a:solidFill>
                  <a:schemeClr val="tx1"/>
                </a:solidFill>
                <a:latin typeface="+mn-lt"/>
                <a:ea typeface="+mn-ea"/>
                <a:cs typeface="+mn-cs"/>
              </a:rPr>
              <a:t>18 months measurements are to be taken every 6 monthly. It is</a:t>
            </a:r>
          </a:p>
          <a:p>
            <a:r>
              <a:rPr lang="en-US" sz="1200" kern="1200" baseline="0" dirty="0" smtClean="0">
                <a:solidFill>
                  <a:schemeClr val="tx1"/>
                </a:solidFill>
                <a:latin typeface="+mn-lt"/>
                <a:ea typeface="+mn-ea"/>
                <a:cs typeface="+mn-cs"/>
              </a:rPr>
              <a:t>recommended that the height, weight and head circumference</a:t>
            </a:r>
          </a:p>
          <a:p>
            <a:r>
              <a:rPr lang="en-US" sz="1200" kern="1200" baseline="0" dirty="0" smtClean="0">
                <a:solidFill>
                  <a:schemeClr val="tx1"/>
                </a:solidFill>
                <a:latin typeface="+mn-lt"/>
                <a:ea typeface="+mn-ea"/>
                <a:cs typeface="+mn-cs"/>
              </a:rPr>
              <a:t>be measured up to 3 years of age.</a:t>
            </a:r>
          </a:p>
          <a:p>
            <a:r>
              <a:rPr lang="en-US" sz="1200" b="1" i="1" kern="1200" baseline="0" dirty="0" smtClean="0">
                <a:solidFill>
                  <a:schemeClr val="tx1"/>
                </a:solidFill>
                <a:latin typeface="+mn-lt"/>
                <a:ea typeface="+mn-ea"/>
                <a:cs typeface="+mn-cs"/>
              </a:rPr>
              <a:t>(ii) 4 to 8 years : It is recommended that height and weight</a:t>
            </a:r>
          </a:p>
          <a:p>
            <a:r>
              <a:rPr lang="en-US" sz="1200" kern="1200" baseline="0" dirty="0" smtClean="0">
                <a:solidFill>
                  <a:schemeClr val="tx1"/>
                </a:solidFill>
                <a:latin typeface="+mn-lt"/>
                <a:ea typeface="+mn-ea"/>
                <a:cs typeface="+mn-cs"/>
              </a:rPr>
              <a:t>be measured 6 monthly during this period and BMI should be</a:t>
            </a:r>
          </a:p>
          <a:p>
            <a:r>
              <a:rPr lang="en-US" sz="1200" kern="1200" baseline="0" dirty="0" smtClean="0">
                <a:solidFill>
                  <a:schemeClr val="tx1"/>
                </a:solidFill>
                <a:latin typeface="+mn-lt"/>
                <a:ea typeface="+mn-ea"/>
                <a:cs typeface="+mn-cs"/>
              </a:rPr>
              <a:t>assessed yearly from 6 years of age.</a:t>
            </a:r>
          </a:p>
          <a:p>
            <a:r>
              <a:rPr lang="en-US" sz="1200" b="1" i="1" kern="1200" baseline="0" dirty="0" smtClean="0">
                <a:solidFill>
                  <a:schemeClr val="tx1"/>
                </a:solidFill>
                <a:latin typeface="+mn-lt"/>
                <a:ea typeface="+mn-ea"/>
                <a:cs typeface="+mn-cs"/>
              </a:rPr>
              <a:t>(iii) 9 to 18 years : It is recommended that height, weight and</a:t>
            </a:r>
          </a:p>
          <a:p>
            <a:r>
              <a:rPr lang="en-US" sz="1200" kern="1200" baseline="0" dirty="0" smtClean="0">
                <a:solidFill>
                  <a:schemeClr val="tx1"/>
                </a:solidFill>
                <a:latin typeface="+mn-lt"/>
                <a:ea typeface="+mn-ea"/>
                <a:cs typeface="+mn-cs"/>
              </a:rPr>
              <a:t>BMI be assessed yearly during this period.</a:t>
            </a:r>
            <a:endParaRPr lang="en-US" dirty="0"/>
          </a:p>
        </p:txBody>
      </p:sp>
      <p:sp>
        <p:nvSpPr>
          <p:cNvPr id="4" name="Slide Number Placeholder 3"/>
          <p:cNvSpPr>
            <a:spLocks noGrp="1"/>
          </p:cNvSpPr>
          <p:nvPr>
            <p:ph type="sldNum" sz="quarter" idx="10"/>
          </p:nvPr>
        </p:nvSpPr>
        <p:spPr/>
        <p:txBody>
          <a:bodyPr/>
          <a:lstStyle/>
          <a:p>
            <a:fld id="{721CD92E-B987-41D5-959D-D0BB7E87603E}" type="slidenum">
              <a:rPr lang="en-US" smtClean="0"/>
              <a:pPr/>
              <a:t>28</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RUTF Ready to use </a:t>
            </a:r>
            <a:r>
              <a:rPr lang="en-US" dirty="0" err="1" smtClean="0"/>
              <a:t>therapeautic</a:t>
            </a:r>
            <a:r>
              <a:rPr lang="en-US" dirty="0" smtClean="0"/>
              <a:t> food</a:t>
            </a:r>
          </a:p>
          <a:p>
            <a:r>
              <a:rPr lang="en-US" dirty="0" smtClean="0"/>
              <a:t>F-100 Milk </a:t>
            </a:r>
            <a:r>
              <a:rPr lang="en-US" smtClean="0"/>
              <a:t>based formula Catch up</a:t>
            </a:r>
            <a:endParaRPr lang="en-US"/>
          </a:p>
        </p:txBody>
      </p:sp>
      <p:sp>
        <p:nvSpPr>
          <p:cNvPr id="4" name="Slide Number Placeholder 3"/>
          <p:cNvSpPr>
            <a:spLocks noGrp="1"/>
          </p:cNvSpPr>
          <p:nvPr>
            <p:ph type="sldNum" sz="quarter" idx="10"/>
          </p:nvPr>
        </p:nvSpPr>
        <p:spPr/>
        <p:txBody>
          <a:bodyPr/>
          <a:lstStyle/>
          <a:p>
            <a:fld id="{721CD92E-B987-41D5-959D-D0BB7E87603E}" type="slidenum">
              <a:rPr lang="en-US" smtClean="0"/>
              <a:pPr/>
              <a:t>30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8/13/2009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8/13/2009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8/13/2009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8/13/2009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8/13/2009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8/13/2009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8/13/2009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8/13/2009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8/13/2009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8/13/2009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8/13/2009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8/13/2009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1.xml"/><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hyperlink" Target="http://www.nfhsindia.org/" TargetMode="External"/><Relationship Id="rId2" Type="http://schemas.openxmlformats.org/officeDocument/2006/relationships/hyperlink" Target="http://www.ifpri.org/"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srcRect/>
          <a:stretch>
            <a:fillRect/>
          </a:stretch>
        </p:blipFill>
        <p:spPr bwMode="auto">
          <a:xfrm>
            <a:off x="0" y="1600200"/>
            <a:ext cx="9144000" cy="5257799"/>
          </a:xfrm>
          <a:prstGeom prst="rect">
            <a:avLst/>
          </a:prstGeom>
          <a:noFill/>
          <a:ln w="9525">
            <a:noFill/>
            <a:miter lim="800000"/>
            <a:headEnd/>
            <a:tailEnd/>
          </a:ln>
          <a:effectLst/>
        </p:spPr>
      </p:pic>
      <p:sp>
        <p:nvSpPr>
          <p:cNvPr id="2" name="Title 1"/>
          <p:cNvSpPr>
            <a:spLocks noGrp="1"/>
          </p:cNvSpPr>
          <p:nvPr>
            <p:ph type="ctrTitle"/>
          </p:nvPr>
        </p:nvSpPr>
        <p:spPr>
          <a:xfrm>
            <a:off x="0" y="1"/>
            <a:ext cx="9144000" cy="1600200"/>
          </a:xfrm>
          <a:solidFill>
            <a:schemeClr val="accent2">
              <a:lumMod val="40000"/>
              <a:lumOff val="60000"/>
            </a:schemeClr>
          </a:solidFill>
        </p:spPr>
        <p:txBody>
          <a:bodyPr>
            <a:normAutofit fontScale="90000"/>
          </a:bodyPr>
          <a:lstStyle/>
          <a:p>
            <a:r>
              <a:rPr lang="en-US" dirty="0" smtClean="0"/>
              <a:t>Epidemiology of childhood malnutrition in India and strategies for its control</a:t>
            </a:r>
            <a:endParaRPr lang="en-US" dirty="0"/>
          </a:p>
        </p:txBody>
      </p:sp>
      <p:sp>
        <p:nvSpPr>
          <p:cNvPr id="3" name="Subtitle 2"/>
          <p:cNvSpPr>
            <a:spLocks noGrp="1"/>
          </p:cNvSpPr>
          <p:nvPr>
            <p:ph type="subTitle" idx="1"/>
          </p:nvPr>
        </p:nvSpPr>
        <p:spPr>
          <a:xfrm>
            <a:off x="4114800" y="5715000"/>
            <a:ext cx="4876800" cy="914400"/>
          </a:xfrm>
          <a:solidFill>
            <a:schemeClr val="accent2">
              <a:lumMod val="60000"/>
              <a:lumOff val="40000"/>
            </a:schemeClr>
          </a:solidFill>
        </p:spPr>
        <p:txBody>
          <a:bodyPr/>
          <a:lstStyle/>
          <a:p>
            <a:r>
              <a:rPr lang="en-US" dirty="0" smtClean="0"/>
              <a:t>By Dr </a:t>
            </a:r>
            <a:r>
              <a:rPr lang="en-US" dirty="0" err="1" smtClean="0"/>
              <a:t>Rakesh</a:t>
            </a:r>
            <a:r>
              <a:rPr lang="en-US" dirty="0" smtClean="0"/>
              <a:t> Kumar </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2"/>
          <a:srcRect l="901"/>
          <a:stretch>
            <a:fillRect/>
          </a:stretch>
        </p:blipFill>
        <p:spPr bwMode="auto">
          <a:xfrm>
            <a:off x="457200" y="685800"/>
            <a:ext cx="8381999" cy="5562600"/>
          </a:xfrm>
          <a:prstGeom prst="rect">
            <a:avLst/>
          </a:prstGeom>
          <a:noFill/>
          <a:ln w="9525">
            <a:noFill/>
            <a:miter lim="800000"/>
            <a:headEnd/>
            <a:tailEnd/>
          </a:ln>
          <a:effectLst/>
        </p:spPr>
      </p:pic>
      <p:sp>
        <p:nvSpPr>
          <p:cNvPr id="5" name="TextBox 4"/>
          <p:cNvSpPr txBox="1"/>
          <p:nvPr/>
        </p:nvSpPr>
        <p:spPr>
          <a:xfrm>
            <a:off x="1960184" y="6324600"/>
            <a:ext cx="4897816" cy="369332"/>
          </a:xfrm>
          <a:prstGeom prst="rect">
            <a:avLst/>
          </a:prstGeom>
          <a:noFill/>
        </p:spPr>
        <p:txBody>
          <a:bodyPr wrap="none" rtlCol="0">
            <a:spAutoFit/>
          </a:bodyPr>
          <a:lstStyle/>
          <a:p>
            <a:r>
              <a:rPr lang="en-US" b="1" dirty="0" smtClean="0"/>
              <a:t>Prevalence of stunting in children under 5 years</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146" name="Picture 2"/>
          <p:cNvPicPr>
            <a:picLocks noChangeAspect="1" noChangeArrowheads="1"/>
          </p:cNvPicPr>
          <p:nvPr/>
        </p:nvPicPr>
        <p:blipFill>
          <a:blip r:embed="rId2"/>
          <a:srcRect/>
          <a:stretch>
            <a:fillRect/>
          </a:stretch>
        </p:blipFill>
        <p:spPr bwMode="auto">
          <a:xfrm>
            <a:off x="381000" y="914400"/>
            <a:ext cx="8382000" cy="5257800"/>
          </a:xfrm>
          <a:prstGeom prst="rect">
            <a:avLst/>
          </a:prstGeom>
          <a:noFill/>
          <a:ln w="9525">
            <a:noFill/>
            <a:miter lim="800000"/>
            <a:headEnd/>
            <a:tailEnd/>
          </a:ln>
          <a:effectLst/>
        </p:spPr>
      </p:pic>
      <p:sp>
        <p:nvSpPr>
          <p:cNvPr id="3" name="TextBox 2"/>
          <p:cNvSpPr txBox="1"/>
          <p:nvPr/>
        </p:nvSpPr>
        <p:spPr>
          <a:xfrm>
            <a:off x="457200" y="6135469"/>
            <a:ext cx="8153400" cy="646331"/>
          </a:xfrm>
          <a:prstGeom prst="rect">
            <a:avLst/>
          </a:prstGeom>
          <a:noFill/>
        </p:spPr>
        <p:txBody>
          <a:bodyPr wrap="square" rtlCol="0">
            <a:spAutoFit/>
          </a:bodyPr>
          <a:lstStyle/>
          <a:p>
            <a:r>
              <a:rPr lang="en-US" dirty="0" smtClean="0"/>
              <a:t>Countries with stunting prevalence ≥20% in children under the  age of 5 years that together account for &gt;80% of the world’s undernourished children.</a:t>
            </a:r>
            <a:endParaRPr lang="en-US" dirty="0"/>
          </a:p>
        </p:txBody>
      </p:sp>
      <p:sp>
        <p:nvSpPr>
          <p:cNvPr id="4" name="Rectangle 3"/>
          <p:cNvSpPr/>
          <p:nvPr/>
        </p:nvSpPr>
        <p:spPr>
          <a:xfrm>
            <a:off x="609600" y="152400"/>
            <a:ext cx="7696200" cy="830997"/>
          </a:xfrm>
          <a:prstGeom prst="rect">
            <a:avLst/>
          </a:prstGeom>
        </p:spPr>
        <p:txBody>
          <a:bodyPr wrap="square">
            <a:spAutoFit/>
          </a:bodyPr>
          <a:lstStyle/>
          <a:p>
            <a:pPr algn="ctr"/>
            <a:r>
              <a:rPr lang="en-US" sz="2400" b="1" dirty="0" smtClean="0"/>
              <a:t>The 20 countries with the highest burden of </a:t>
            </a:r>
            <a:r>
              <a:rPr lang="en-US" sz="2400" b="1" dirty="0" err="1" smtClean="0"/>
              <a:t>undernutrition</a:t>
            </a:r>
            <a:endParaRPr lang="en-US" sz="2400" b="1" dirty="0" smtClean="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srcRect/>
          <a:stretch>
            <a:fillRect/>
          </a:stretch>
        </p:blipFill>
        <p:spPr bwMode="auto">
          <a:xfrm>
            <a:off x="990600" y="685800"/>
            <a:ext cx="6858000" cy="4876800"/>
          </a:xfrm>
          <a:prstGeom prst="rect">
            <a:avLst/>
          </a:prstGeom>
          <a:noFill/>
          <a:ln w="9525">
            <a:noFill/>
            <a:miter lim="800000"/>
            <a:headEnd/>
            <a:tailEnd/>
          </a:ln>
          <a:effectLst/>
        </p:spPr>
      </p:pic>
      <p:sp>
        <p:nvSpPr>
          <p:cNvPr id="5" name="TextBox 4"/>
          <p:cNvSpPr txBox="1"/>
          <p:nvPr/>
        </p:nvSpPr>
        <p:spPr>
          <a:xfrm>
            <a:off x="1066800" y="5867400"/>
            <a:ext cx="7392088" cy="369332"/>
          </a:xfrm>
          <a:prstGeom prst="rect">
            <a:avLst/>
          </a:prstGeom>
          <a:noFill/>
        </p:spPr>
        <p:txBody>
          <a:bodyPr wrap="none" rtlCol="0">
            <a:spAutoFit/>
          </a:bodyPr>
          <a:lstStyle/>
          <a:p>
            <a:r>
              <a:rPr lang="en-US" b="1" dirty="0" smtClean="0"/>
              <a:t>Prevalence of stunting among children under 5 years old in India by state</a:t>
            </a:r>
            <a:endParaRPr lang="en-US" dirty="0"/>
          </a:p>
        </p:txBody>
      </p:sp>
      <p:sp>
        <p:nvSpPr>
          <p:cNvPr id="4" name="TextBox 3"/>
          <p:cNvSpPr txBox="1"/>
          <p:nvPr/>
        </p:nvSpPr>
        <p:spPr>
          <a:xfrm>
            <a:off x="2209800" y="152400"/>
            <a:ext cx="3249544" cy="523220"/>
          </a:xfrm>
          <a:prstGeom prst="rect">
            <a:avLst/>
          </a:prstGeom>
          <a:noFill/>
        </p:spPr>
        <p:txBody>
          <a:bodyPr wrap="none" rtlCol="0">
            <a:spAutoFit/>
          </a:bodyPr>
          <a:lstStyle/>
          <a:p>
            <a:r>
              <a:rPr lang="en-US" sz="2800" b="1" dirty="0" smtClean="0">
                <a:solidFill>
                  <a:srgbClr val="C00000"/>
                </a:solidFill>
              </a:rPr>
              <a:t>Inter state variation</a:t>
            </a:r>
            <a:endParaRPr lang="en-US" sz="2800" b="1" dirty="0">
              <a:solidFill>
                <a:srgbClr val="C00000"/>
              </a:solidFill>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554" name="Picture 2"/>
          <p:cNvPicPr>
            <a:picLocks noChangeAspect="1" noChangeArrowheads="1"/>
          </p:cNvPicPr>
          <p:nvPr/>
        </p:nvPicPr>
        <p:blipFill>
          <a:blip r:embed="rId2"/>
          <a:srcRect l="962" t="8642"/>
          <a:stretch>
            <a:fillRect/>
          </a:stretch>
        </p:blipFill>
        <p:spPr bwMode="auto">
          <a:xfrm>
            <a:off x="685800" y="990600"/>
            <a:ext cx="7848600" cy="5638800"/>
          </a:xfrm>
          <a:prstGeom prst="rect">
            <a:avLst/>
          </a:prstGeom>
          <a:noFill/>
          <a:ln w="9525">
            <a:noFill/>
            <a:miter lim="800000"/>
            <a:headEnd/>
            <a:tailEnd/>
          </a:ln>
          <a:effectLst/>
        </p:spPr>
      </p:pic>
      <p:sp>
        <p:nvSpPr>
          <p:cNvPr id="3" name="TextBox 2"/>
          <p:cNvSpPr txBox="1"/>
          <p:nvPr/>
        </p:nvSpPr>
        <p:spPr>
          <a:xfrm>
            <a:off x="1676400" y="314980"/>
            <a:ext cx="6181949" cy="523220"/>
          </a:xfrm>
          <a:prstGeom prst="rect">
            <a:avLst/>
          </a:prstGeom>
          <a:noFill/>
        </p:spPr>
        <p:txBody>
          <a:bodyPr wrap="none" rtlCol="0">
            <a:spAutoFit/>
          </a:bodyPr>
          <a:lstStyle/>
          <a:p>
            <a:r>
              <a:rPr lang="en-US" sz="2800" b="1" dirty="0" smtClean="0">
                <a:solidFill>
                  <a:srgbClr val="C00000"/>
                </a:solidFill>
              </a:rPr>
              <a:t>Trends in Nutritional status in children</a:t>
            </a:r>
            <a:endParaRPr lang="en-US" sz="2800" b="1" dirty="0">
              <a:solidFill>
                <a:srgbClr val="C00000"/>
              </a:solidFill>
            </a:endParaRP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819400"/>
            <a:ext cx="8229600" cy="1143000"/>
          </a:xfrm>
          <a:solidFill>
            <a:schemeClr val="accent1">
              <a:lumMod val="60000"/>
              <a:lumOff val="40000"/>
            </a:schemeClr>
          </a:solidFill>
        </p:spPr>
        <p:txBody>
          <a:bodyPr/>
          <a:lstStyle/>
          <a:p>
            <a:r>
              <a:rPr lang="en-US" b="1" dirty="0" smtClean="0"/>
              <a:t>Determinants of Malnutrition</a:t>
            </a:r>
            <a:endParaRPr lang="en-US" b="1"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p:cNvPicPr>
            <a:picLocks noChangeAspect="1" noChangeArrowheads="1"/>
          </p:cNvPicPr>
          <p:nvPr/>
        </p:nvPicPr>
        <p:blipFill>
          <a:blip r:embed="rId2"/>
          <a:srcRect/>
          <a:stretch>
            <a:fillRect/>
          </a:stretch>
        </p:blipFill>
        <p:spPr bwMode="auto">
          <a:xfrm>
            <a:off x="0" y="381000"/>
            <a:ext cx="8991600" cy="6477000"/>
          </a:xfrm>
          <a:prstGeom prst="rect">
            <a:avLst/>
          </a:prstGeom>
          <a:noFill/>
          <a:ln w="9525">
            <a:noFill/>
            <a:miter lim="800000"/>
            <a:headEnd/>
            <a:tailEnd/>
          </a:ln>
          <a:effectLst/>
        </p:spPr>
      </p:pic>
      <p:sp>
        <p:nvSpPr>
          <p:cNvPr id="3" name="TextBox 2"/>
          <p:cNvSpPr txBox="1"/>
          <p:nvPr/>
        </p:nvSpPr>
        <p:spPr>
          <a:xfrm>
            <a:off x="381000" y="0"/>
            <a:ext cx="8458200" cy="461665"/>
          </a:xfrm>
          <a:prstGeom prst="rect">
            <a:avLst/>
          </a:prstGeom>
          <a:noFill/>
        </p:spPr>
        <p:txBody>
          <a:bodyPr wrap="square" rtlCol="0">
            <a:spAutoFit/>
          </a:bodyPr>
          <a:lstStyle/>
          <a:p>
            <a:pPr algn="ctr"/>
            <a:r>
              <a:rPr lang="en-US" sz="2400" b="1" dirty="0" smtClean="0">
                <a:solidFill>
                  <a:srgbClr val="C00000"/>
                </a:solidFill>
              </a:rPr>
              <a:t>Conceptual Framework for determinants of Malnutrition</a:t>
            </a:r>
            <a:endParaRPr lang="en-US" sz="2400" b="1" dirty="0">
              <a:solidFill>
                <a:srgbClr val="C00000"/>
              </a:solidFill>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5800" y="274638"/>
            <a:ext cx="8229600" cy="1143000"/>
          </a:xfrm>
        </p:spPr>
        <p:txBody>
          <a:bodyPr>
            <a:normAutofit/>
          </a:bodyPr>
          <a:lstStyle/>
          <a:p>
            <a:r>
              <a:rPr lang="en-US" sz="2800" b="1" dirty="0" smtClean="0">
                <a:solidFill>
                  <a:srgbClr val="002060"/>
                </a:solidFill>
              </a:rPr>
              <a:t>Infection and Malnutrition</a:t>
            </a:r>
            <a:endParaRPr lang="en-US" sz="2800" b="1" dirty="0">
              <a:solidFill>
                <a:srgbClr val="002060"/>
              </a:solidFill>
            </a:endParaRPr>
          </a:p>
        </p:txBody>
      </p:sp>
      <p:sp>
        <p:nvSpPr>
          <p:cNvPr id="3" name="Flowchart: Alternate Process 2"/>
          <p:cNvSpPr/>
          <p:nvPr/>
        </p:nvSpPr>
        <p:spPr>
          <a:xfrm>
            <a:off x="3124200" y="1752600"/>
            <a:ext cx="3124200" cy="612648"/>
          </a:xfrm>
          <a:prstGeom prst="flowChartAlternateProcess">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chemeClr val="tx1"/>
                </a:solidFill>
              </a:rPr>
              <a:t>Inadequate dietary intake</a:t>
            </a:r>
            <a:endParaRPr lang="en-US" sz="2000" b="1" dirty="0">
              <a:solidFill>
                <a:schemeClr val="tx1"/>
              </a:solidFill>
            </a:endParaRPr>
          </a:p>
        </p:txBody>
      </p:sp>
      <p:sp>
        <p:nvSpPr>
          <p:cNvPr id="4" name="Flowchart: Alternate Process 3"/>
          <p:cNvSpPr/>
          <p:nvPr/>
        </p:nvSpPr>
        <p:spPr>
          <a:xfrm>
            <a:off x="3124200" y="5711952"/>
            <a:ext cx="3124200" cy="612648"/>
          </a:xfrm>
          <a:prstGeom prst="flowChartAlternateProcess">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chemeClr val="tx1"/>
                </a:solidFill>
              </a:rPr>
              <a:t>Disease: Incidence, duration, severity</a:t>
            </a:r>
            <a:endParaRPr lang="en-US" sz="2000" b="1" dirty="0">
              <a:solidFill>
                <a:schemeClr val="tx1"/>
              </a:solidFill>
            </a:endParaRPr>
          </a:p>
        </p:txBody>
      </p:sp>
      <p:sp>
        <p:nvSpPr>
          <p:cNvPr id="5" name="Flowchart: Alternate Process 4"/>
          <p:cNvSpPr/>
          <p:nvPr/>
        </p:nvSpPr>
        <p:spPr>
          <a:xfrm>
            <a:off x="5943600" y="3276600"/>
            <a:ext cx="3124200" cy="1905000"/>
          </a:xfrm>
          <a:prstGeom prst="flowChartAlternateProcess">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chemeClr val="tx1"/>
                </a:solidFill>
              </a:rPr>
              <a:t>Weight loss</a:t>
            </a:r>
          </a:p>
          <a:p>
            <a:pPr algn="ctr"/>
            <a:r>
              <a:rPr lang="en-US" sz="2000" b="1" dirty="0" smtClean="0">
                <a:solidFill>
                  <a:schemeClr val="tx1"/>
                </a:solidFill>
              </a:rPr>
              <a:t>Growth faltering</a:t>
            </a:r>
          </a:p>
          <a:p>
            <a:pPr algn="ctr"/>
            <a:r>
              <a:rPr lang="en-US" sz="2000" b="1" dirty="0" smtClean="0">
                <a:solidFill>
                  <a:schemeClr val="tx1"/>
                </a:solidFill>
              </a:rPr>
              <a:t>Lowered immunity</a:t>
            </a:r>
          </a:p>
          <a:p>
            <a:pPr algn="ctr"/>
            <a:r>
              <a:rPr lang="en-US" sz="2000" b="1" dirty="0" smtClean="0">
                <a:solidFill>
                  <a:schemeClr val="tx1"/>
                </a:solidFill>
              </a:rPr>
              <a:t>Mucosal damage</a:t>
            </a:r>
            <a:endParaRPr lang="en-US" sz="2000" b="1" dirty="0">
              <a:solidFill>
                <a:schemeClr val="tx1"/>
              </a:solidFill>
            </a:endParaRPr>
          </a:p>
        </p:txBody>
      </p:sp>
      <p:sp>
        <p:nvSpPr>
          <p:cNvPr id="6" name="Flowchart: Alternate Process 5"/>
          <p:cNvSpPr/>
          <p:nvPr/>
        </p:nvSpPr>
        <p:spPr>
          <a:xfrm>
            <a:off x="304800" y="3048000"/>
            <a:ext cx="3124200" cy="1828800"/>
          </a:xfrm>
          <a:prstGeom prst="flowChartAlternateProcess">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chemeClr val="tx1"/>
                </a:solidFill>
              </a:rPr>
              <a:t>Appetite loss</a:t>
            </a:r>
          </a:p>
          <a:p>
            <a:pPr algn="ctr"/>
            <a:r>
              <a:rPr lang="en-US" sz="2000" b="1" dirty="0" smtClean="0">
                <a:solidFill>
                  <a:schemeClr val="tx1"/>
                </a:solidFill>
              </a:rPr>
              <a:t>Nutrient loss</a:t>
            </a:r>
          </a:p>
          <a:p>
            <a:pPr algn="ctr"/>
            <a:r>
              <a:rPr lang="en-US" sz="2000" b="1" dirty="0" err="1" smtClean="0">
                <a:solidFill>
                  <a:schemeClr val="tx1"/>
                </a:solidFill>
              </a:rPr>
              <a:t>Malabsorbtion</a:t>
            </a:r>
            <a:endParaRPr lang="en-US" sz="2000" b="1" dirty="0" smtClean="0">
              <a:solidFill>
                <a:schemeClr val="tx1"/>
              </a:solidFill>
            </a:endParaRPr>
          </a:p>
          <a:p>
            <a:pPr algn="ctr"/>
            <a:r>
              <a:rPr lang="en-US" sz="2000" b="1" dirty="0" smtClean="0">
                <a:solidFill>
                  <a:schemeClr val="tx1"/>
                </a:solidFill>
              </a:rPr>
              <a:t>Altered metabolism</a:t>
            </a:r>
            <a:endParaRPr lang="en-US" sz="2000" b="1" dirty="0">
              <a:solidFill>
                <a:schemeClr val="tx1"/>
              </a:solidFill>
            </a:endParaRPr>
          </a:p>
        </p:txBody>
      </p:sp>
      <p:sp>
        <p:nvSpPr>
          <p:cNvPr id="7" name="Bent Arrow 6"/>
          <p:cNvSpPr/>
          <p:nvPr/>
        </p:nvSpPr>
        <p:spPr>
          <a:xfrm>
            <a:off x="1624584" y="1905000"/>
            <a:ext cx="1347216" cy="944880"/>
          </a:xfrm>
          <a:prstGeom prst="bentArrow">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8" name="Bent Arrow 7"/>
          <p:cNvSpPr/>
          <p:nvPr/>
        </p:nvSpPr>
        <p:spPr>
          <a:xfrm rot="16200000">
            <a:off x="1711674" y="5105400"/>
            <a:ext cx="1347216" cy="944880"/>
          </a:xfrm>
          <a:prstGeom prst="bentArrow">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9" name="Bent Arrow 8"/>
          <p:cNvSpPr/>
          <p:nvPr/>
        </p:nvSpPr>
        <p:spPr>
          <a:xfrm rot="10800000">
            <a:off x="6553200" y="5257800"/>
            <a:ext cx="1347216" cy="944880"/>
          </a:xfrm>
          <a:prstGeom prst="bentArrow">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0" name="Bent Arrow 9"/>
          <p:cNvSpPr/>
          <p:nvPr/>
        </p:nvSpPr>
        <p:spPr>
          <a:xfrm rot="5400000">
            <a:off x="6629400" y="1600200"/>
            <a:ext cx="1295400" cy="1905000"/>
          </a:xfrm>
          <a:prstGeom prst="bentArrow">
            <a:avLst>
              <a:gd name="adj1" fmla="val 25000"/>
              <a:gd name="adj2" fmla="val 25000"/>
              <a:gd name="adj3" fmla="val 25000"/>
              <a:gd name="adj4" fmla="val 30188"/>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4800" y="457200"/>
            <a:ext cx="8229600" cy="1143000"/>
          </a:xfrm>
        </p:spPr>
        <p:txBody>
          <a:bodyPr>
            <a:normAutofit/>
          </a:bodyPr>
          <a:lstStyle/>
          <a:p>
            <a:r>
              <a:rPr lang="en-US" sz="2800" b="1" dirty="0" smtClean="0">
                <a:solidFill>
                  <a:srgbClr val="002060"/>
                </a:solidFill>
              </a:rPr>
              <a:t>Household- level Food security</a:t>
            </a:r>
            <a:endParaRPr lang="en-US" sz="2800" b="1" dirty="0">
              <a:solidFill>
                <a:srgbClr val="002060"/>
              </a:solidFill>
            </a:endParaRPr>
          </a:p>
        </p:txBody>
      </p:sp>
      <p:sp>
        <p:nvSpPr>
          <p:cNvPr id="3" name="Flowchart: Alternate Process 2"/>
          <p:cNvSpPr/>
          <p:nvPr/>
        </p:nvSpPr>
        <p:spPr>
          <a:xfrm>
            <a:off x="2286000" y="1901952"/>
            <a:ext cx="3124200" cy="612648"/>
          </a:xfrm>
          <a:prstGeom prst="flowChartAlternateProcess">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chemeClr val="tx1"/>
                </a:solidFill>
              </a:rPr>
              <a:t>National/ regional level food security</a:t>
            </a:r>
            <a:endParaRPr lang="en-US" sz="2000" b="1" dirty="0">
              <a:solidFill>
                <a:schemeClr val="tx1"/>
              </a:solidFill>
            </a:endParaRPr>
          </a:p>
        </p:txBody>
      </p:sp>
      <p:sp>
        <p:nvSpPr>
          <p:cNvPr id="4" name="Flowchart: Alternate Process 3"/>
          <p:cNvSpPr/>
          <p:nvPr/>
        </p:nvSpPr>
        <p:spPr>
          <a:xfrm>
            <a:off x="2514600" y="6096000"/>
            <a:ext cx="3124200" cy="612648"/>
          </a:xfrm>
          <a:prstGeom prst="flowChartAlternateProcess">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chemeClr val="tx1"/>
                </a:solidFill>
              </a:rPr>
              <a:t>Age, Gender, Education, Income, Autonomy</a:t>
            </a:r>
            <a:endParaRPr lang="en-US" sz="2000" b="1" dirty="0">
              <a:solidFill>
                <a:schemeClr val="tx1"/>
              </a:solidFill>
            </a:endParaRPr>
          </a:p>
        </p:txBody>
      </p:sp>
      <p:sp>
        <p:nvSpPr>
          <p:cNvPr id="5" name="Flowchart: Alternate Process 4"/>
          <p:cNvSpPr/>
          <p:nvPr/>
        </p:nvSpPr>
        <p:spPr>
          <a:xfrm>
            <a:off x="2438400" y="4648200"/>
            <a:ext cx="3124200" cy="838200"/>
          </a:xfrm>
          <a:prstGeom prst="flowChartAlternateProcess">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chemeClr val="tx1"/>
                </a:solidFill>
              </a:rPr>
              <a:t>Decision Maker</a:t>
            </a:r>
            <a:endParaRPr lang="en-US" sz="2000" b="1" dirty="0">
              <a:solidFill>
                <a:schemeClr val="tx1"/>
              </a:solidFill>
            </a:endParaRPr>
          </a:p>
        </p:txBody>
      </p:sp>
      <p:sp>
        <p:nvSpPr>
          <p:cNvPr id="6" name="Flowchart: Alternate Process 5"/>
          <p:cNvSpPr/>
          <p:nvPr/>
        </p:nvSpPr>
        <p:spPr>
          <a:xfrm>
            <a:off x="2362200" y="3276600"/>
            <a:ext cx="3124200" cy="838200"/>
          </a:xfrm>
          <a:prstGeom prst="flowChartAlternateProcess">
            <a:avLst/>
          </a:prstGeom>
          <a:solidFill>
            <a:schemeClr val="accent2">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400" b="1" dirty="0" smtClean="0">
                <a:solidFill>
                  <a:srgbClr val="002060"/>
                </a:solidFill>
              </a:rPr>
              <a:t>Household- level Food security</a:t>
            </a:r>
            <a:endParaRPr lang="en-US" sz="2400" b="1" dirty="0">
              <a:solidFill>
                <a:schemeClr val="tx1"/>
              </a:solidFill>
            </a:endParaRPr>
          </a:p>
        </p:txBody>
      </p:sp>
      <p:sp>
        <p:nvSpPr>
          <p:cNvPr id="11" name="Flowchart: Alternate Process 10"/>
          <p:cNvSpPr/>
          <p:nvPr/>
        </p:nvSpPr>
        <p:spPr>
          <a:xfrm>
            <a:off x="6096000" y="3200400"/>
            <a:ext cx="3048000" cy="914400"/>
          </a:xfrm>
          <a:prstGeom prst="flowChartAlternateProcess">
            <a:avLst/>
          </a:prstGeom>
          <a:solidFill>
            <a:srgbClr val="FFFF99"/>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chemeClr val="tx1"/>
                </a:solidFill>
              </a:rPr>
              <a:t>Agriculture production, Income, Effective trade, transport infrastructure </a:t>
            </a:r>
            <a:endParaRPr lang="en-US" sz="2000" b="1" dirty="0">
              <a:solidFill>
                <a:schemeClr val="tx1"/>
              </a:solidFill>
            </a:endParaRPr>
          </a:p>
        </p:txBody>
      </p:sp>
      <p:cxnSp>
        <p:nvCxnSpPr>
          <p:cNvPr id="18" name="Straight Arrow Connector 17"/>
          <p:cNvCxnSpPr/>
          <p:nvPr/>
        </p:nvCxnSpPr>
        <p:spPr>
          <a:xfrm rot="5400000" flipH="1" flipV="1">
            <a:off x="3620294" y="4304506"/>
            <a:ext cx="685800" cy="1588"/>
          </a:xfrm>
          <a:prstGeom prst="straightConnector1">
            <a:avLst/>
          </a:prstGeom>
          <a:ln w="76200">
            <a:tailEnd type="arrow"/>
          </a:ln>
        </p:spPr>
        <p:style>
          <a:lnRef idx="1">
            <a:schemeClr val="accent1"/>
          </a:lnRef>
          <a:fillRef idx="0">
            <a:schemeClr val="accent1"/>
          </a:fillRef>
          <a:effectRef idx="0">
            <a:schemeClr val="accent1"/>
          </a:effectRef>
          <a:fontRef idx="minor">
            <a:schemeClr val="tx1"/>
          </a:fontRef>
        </p:style>
      </p:cxnSp>
      <p:cxnSp>
        <p:nvCxnSpPr>
          <p:cNvPr id="20" name="Straight Arrow Connector 19"/>
          <p:cNvCxnSpPr/>
          <p:nvPr/>
        </p:nvCxnSpPr>
        <p:spPr>
          <a:xfrm rot="5400000">
            <a:off x="3618705" y="2856706"/>
            <a:ext cx="685800" cy="1588"/>
          </a:xfrm>
          <a:prstGeom prst="straightConnector1">
            <a:avLst/>
          </a:prstGeom>
          <a:ln w="76200">
            <a:tailEnd type="arrow"/>
          </a:ln>
        </p:spPr>
        <p:style>
          <a:lnRef idx="1">
            <a:schemeClr val="accent1"/>
          </a:lnRef>
          <a:fillRef idx="0">
            <a:schemeClr val="accent1"/>
          </a:fillRef>
          <a:effectRef idx="0">
            <a:schemeClr val="accent1"/>
          </a:effectRef>
          <a:fontRef idx="minor">
            <a:schemeClr val="tx1"/>
          </a:fontRef>
        </p:style>
      </p:cxnSp>
      <p:cxnSp>
        <p:nvCxnSpPr>
          <p:cNvPr id="22" name="Straight Arrow Connector 21"/>
          <p:cNvCxnSpPr/>
          <p:nvPr/>
        </p:nvCxnSpPr>
        <p:spPr>
          <a:xfrm rot="5400000" flipH="1" flipV="1">
            <a:off x="3658394" y="5714206"/>
            <a:ext cx="762000" cy="1588"/>
          </a:xfrm>
          <a:prstGeom prst="straightConnector1">
            <a:avLst/>
          </a:prstGeom>
          <a:ln w="76200">
            <a:tailEnd type="arrow"/>
          </a:ln>
        </p:spPr>
        <p:style>
          <a:lnRef idx="1">
            <a:schemeClr val="accent1"/>
          </a:lnRef>
          <a:fillRef idx="0">
            <a:schemeClr val="accent1"/>
          </a:fillRef>
          <a:effectRef idx="0">
            <a:schemeClr val="accent1"/>
          </a:effectRef>
          <a:fontRef idx="minor">
            <a:schemeClr val="tx1"/>
          </a:fontRef>
        </p:style>
      </p:cxnSp>
      <p:cxnSp>
        <p:nvCxnSpPr>
          <p:cNvPr id="33" name="Straight Arrow Connector 32"/>
          <p:cNvCxnSpPr>
            <a:stCxn id="11" idx="1"/>
            <a:endCxn id="6" idx="3"/>
          </p:cNvCxnSpPr>
          <p:nvPr/>
        </p:nvCxnSpPr>
        <p:spPr>
          <a:xfrm rot="10800000" flipV="1">
            <a:off x="5486400" y="3657600"/>
            <a:ext cx="609600" cy="38100"/>
          </a:xfrm>
          <a:prstGeom prst="straightConnector1">
            <a:avLst/>
          </a:prstGeom>
          <a:ln w="76200">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1506" name="Picture 2"/>
          <p:cNvPicPr>
            <a:picLocks noChangeAspect="1" noChangeArrowheads="1"/>
          </p:cNvPicPr>
          <p:nvPr/>
        </p:nvPicPr>
        <p:blipFill>
          <a:blip r:embed="rId2"/>
          <a:srcRect t="14667"/>
          <a:stretch>
            <a:fillRect/>
          </a:stretch>
        </p:blipFill>
        <p:spPr bwMode="auto">
          <a:xfrm>
            <a:off x="762000" y="1219200"/>
            <a:ext cx="8001000" cy="4876800"/>
          </a:xfrm>
          <a:prstGeom prst="rect">
            <a:avLst/>
          </a:prstGeom>
          <a:noFill/>
          <a:ln w="9525">
            <a:noFill/>
            <a:miter lim="800000"/>
            <a:headEnd/>
            <a:tailEnd/>
          </a:ln>
          <a:effectLst/>
        </p:spPr>
      </p:pic>
      <p:sp>
        <p:nvSpPr>
          <p:cNvPr id="3" name="TextBox 2"/>
          <p:cNvSpPr txBox="1"/>
          <p:nvPr/>
        </p:nvSpPr>
        <p:spPr>
          <a:xfrm>
            <a:off x="2438400" y="381000"/>
            <a:ext cx="4653838" cy="523220"/>
          </a:xfrm>
          <a:prstGeom prst="rect">
            <a:avLst/>
          </a:prstGeom>
          <a:noFill/>
        </p:spPr>
        <p:txBody>
          <a:bodyPr wrap="none" rtlCol="0">
            <a:spAutoFit/>
          </a:bodyPr>
          <a:lstStyle/>
          <a:p>
            <a:r>
              <a:rPr lang="en-US" sz="2800" b="1" dirty="0" smtClean="0">
                <a:solidFill>
                  <a:srgbClr val="C00000"/>
                </a:solidFill>
              </a:rPr>
              <a:t>Effect of age on Malnutrition</a:t>
            </a:r>
            <a:endParaRPr lang="en-US" sz="2800" b="1" dirty="0">
              <a:solidFill>
                <a:srgbClr val="C00000"/>
              </a:solidFill>
            </a:endParaRP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62000" y="533400"/>
            <a:ext cx="8229600" cy="868362"/>
          </a:xfrm>
        </p:spPr>
        <p:txBody>
          <a:bodyPr>
            <a:noAutofit/>
          </a:bodyPr>
          <a:lstStyle/>
          <a:p>
            <a:r>
              <a:rPr lang="en-US" sz="2800" b="1" dirty="0" smtClean="0">
                <a:solidFill>
                  <a:srgbClr val="002060"/>
                </a:solidFill>
              </a:rPr>
              <a:t>Intergenerational cycle of malnutrition</a:t>
            </a:r>
            <a:r>
              <a:rPr lang="en-US" sz="2800" dirty="0" smtClean="0">
                <a:solidFill>
                  <a:srgbClr val="002060"/>
                </a:solidFill>
              </a:rPr>
              <a:t/>
            </a:r>
            <a:br>
              <a:rPr lang="en-US" sz="2800" dirty="0" smtClean="0">
                <a:solidFill>
                  <a:srgbClr val="002060"/>
                </a:solidFill>
              </a:rPr>
            </a:br>
            <a:endParaRPr lang="en-US" sz="2800" dirty="0">
              <a:solidFill>
                <a:srgbClr val="002060"/>
              </a:solidFill>
            </a:endParaRPr>
          </a:p>
        </p:txBody>
      </p:sp>
      <p:sp>
        <p:nvSpPr>
          <p:cNvPr id="3" name="Flowchart: Alternate Process 2"/>
          <p:cNvSpPr/>
          <p:nvPr/>
        </p:nvSpPr>
        <p:spPr>
          <a:xfrm>
            <a:off x="1066800" y="2819400"/>
            <a:ext cx="2057400" cy="612648"/>
          </a:xfrm>
          <a:prstGeom prst="flowChartAlternateProcess">
            <a:avLst/>
          </a:prstGeom>
          <a:solidFill>
            <a:srgbClr val="FFFF99"/>
          </a:solidFill>
          <a:ln>
            <a:solidFill>
              <a:srgbClr val="FF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Nutritional status at puberty</a:t>
            </a:r>
            <a:endParaRPr lang="en-US" b="1" dirty="0">
              <a:solidFill>
                <a:schemeClr val="tx1"/>
              </a:solidFill>
            </a:endParaRPr>
          </a:p>
        </p:txBody>
      </p:sp>
      <p:sp>
        <p:nvSpPr>
          <p:cNvPr id="4" name="Flowchart: Alternate Process 3"/>
          <p:cNvSpPr/>
          <p:nvPr/>
        </p:nvSpPr>
        <p:spPr>
          <a:xfrm>
            <a:off x="990600" y="4035552"/>
            <a:ext cx="2057400" cy="612648"/>
          </a:xfrm>
          <a:prstGeom prst="flowChartAlternateProcess">
            <a:avLst/>
          </a:prstGeom>
          <a:solidFill>
            <a:srgbClr val="FFFF99"/>
          </a:solidFill>
          <a:ln>
            <a:solidFill>
              <a:srgbClr val="FF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Girls nutritional status</a:t>
            </a:r>
            <a:endParaRPr lang="en-US" b="1" dirty="0">
              <a:solidFill>
                <a:schemeClr val="tx1"/>
              </a:solidFill>
            </a:endParaRPr>
          </a:p>
        </p:txBody>
      </p:sp>
      <p:sp>
        <p:nvSpPr>
          <p:cNvPr id="5" name="Flowchart: Alternate Process 4"/>
          <p:cNvSpPr/>
          <p:nvPr/>
        </p:nvSpPr>
        <p:spPr>
          <a:xfrm>
            <a:off x="990600" y="5105400"/>
            <a:ext cx="2667000" cy="762000"/>
          </a:xfrm>
          <a:prstGeom prst="flowChartAlternateProcess">
            <a:avLst/>
          </a:prstGeom>
          <a:solidFill>
            <a:schemeClr val="accent2">
              <a:lumMod val="75000"/>
            </a:schemeClr>
          </a:solidFill>
          <a:ln>
            <a:solidFill>
              <a:srgbClr val="FF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2000" b="1" dirty="0" smtClean="0">
                <a:solidFill>
                  <a:schemeClr val="tx1"/>
                </a:solidFill>
              </a:rPr>
              <a:t>Neonatal and infant nutritional status</a:t>
            </a:r>
            <a:endParaRPr lang="en-US" sz="2000" b="1" dirty="0">
              <a:solidFill>
                <a:schemeClr val="tx1"/>
              </a:solidFill>
            </a:endParaRPr>
          </a:p>
        </p:txBody>
      </p:sp>
      <p:sp>
        <p:nvSpPr>
          <p:cNvPr id="6" name="Flowchart: Alternate Process 5"/>
          <p:cNvSpPr/>
          <p:nvPr/>
        </p:nvSpPr>
        <p:spPr>
          <a:xfrm>
            <a:off x="4343400" y="6016752"/>
            <a:ext cx="2209800" cy="612648"/>
          </a:xfrm>
          <a:prstGeom prst="flowChartAlternateProcess">
            <a:avLst/>
          </a:prstGeom>
          <a:solidFill>
            <a:srgbClr val="FFFF99"/>
          </a:solidFill>
          <a:ln>
            <a:solidFill>
              <a:srgbClr val="FF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Nutritional status of lactating women</a:t>
            </a:r>
            <a:endParaRPr lang="en-US" b="1" dirty="0">
              <a:solidFill>
                <a:schemeClr val="tx1"/>
              </a:solidFill>
            </a:endParaRPr>
          </a:p>
        </p:txBody>
      </p:sp>
      <p:sp>
        <p:nvSpPr>
          <p:cNvPr id="7" name="Flowchart: Alternate Process 6"/>
          <p:cNvSpPr/>
          <p:nvPr/>
        </p:nvSpPr>
        <p:spPr>
          <a:xfrm>
            <a:off x="6248400" y="2819400"/>
            <a:ext cx="2209800" cy="612648"/>
          </a:xfrm>
          <a:prstGeom prst="flowChartAlternateProcess">
            <a:avLst/>
          </a:prstGeom>
          <a:solidFill>
            <a:srgbClr val="FFFF99"/>
          </a:solidFill>
          <a:ln>
            <a:solidFill>
              <a:srgbClr val="FF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Nutritional status of pregnant woman</a:t>
            </a:r>
            <a:endParaRPr lang="en-US" b="1" dirty="0">
              <a:solidFill>
                <a:schemeClr val="tx1"/>
              </a:solidFill>
            </a:endParaRPr>
          </a:p>
        </p:txBody>
      </p:sp>
      <p:sp>
        <p:nvSpPr>
          <p:cNvPr id="8" name="Flowchart: Alternate Process 7"/>
          <p:cNvSpPr/>
          <p:nvPr/>
        </p:nvSpPr>
        <p:spPr>
          <a:xfrm>
            <a:off x="3505200" y="1676400"/>
            <a:ext cx="2209800" cy="1066800"/>
          </a:xfrm>
          <a:prstGeom prst="flowChartAlternateProcess">
            <a:avLst/>
          </a:prstGeom>
          <a:solidFill>
            <a:srgbClr val="FFFF99"/>
          </a:solidFill>
          <a:ln>
            <a:solidFill>
              <a:srgbClr val="FFFF99"/>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b="1" dirty="0" smtClean="0">
                <a:solidFill>
                  <a:schemeClr val="tx1"/>
                </a:solidFill>
              </a:rPr>
              <a:t>Nutritional status of woman of child- bearing age</a:t>
            </a:r>
            <a:endParaRPr lang="en-US" b="1" dirty="0">
              <a:solidFill>
                <a:schemeClr val="tx1"/>
              </a:solidFill>
            </a:endParaRPr>
          </a:p>
        </p:txBody>
      </p:sp>
      <p:sp>
        <p:nvSpPr>
          <p:cNvPr id="14" name="Bent Arrow 13"/>
          <p:cNvSpPr/>
          <p:nvPr/>
        </p:nvSpPr>
        <p:spPr>
          <a:xfrm>
            <a:off x="2286000" y="1828800"/>
            <a:ext cx="685800" cy="838200"/>
          </a:xfrm>
          <a:prstGeom prst="bentArrow">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5" name="Bent Arrow 14"/>
          <p:cNvSpPr/>
          <p:nvPr/>
        </p:nvSpPr>
        <p:spPr>
          <a:xfrm rot="5400000">
            <a:off x="6514578" y="1561578"/>
            <a:ext cx="836297" cy="1526947"/>
          </a:xfrm>
          <a:prstGeom prst="bentArrow">
            <a:avLst>
              <a:gd name="adj1" fmla="val 17761"/>
              <a:gd name="adj2" fmla="val 25000"/>
              <a:gd name="adj3" fmla="val 25000"/>
              <a:gd name="adj4" fmla="val 33080"/>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6" name="Bent Arrow 15"/>
          <p:cNvSpPr/>
          <p:nvPr/>
        </p:nvSpPr>
        <p:spPr>
          <a:xfrm rot="10800000">
            <a:off x="7010400" y="3873975"/>
            <a:ext cx="722454" cy="2603024"/>
          </a:xfrm>
          <a:prstGeom prst="bentArrow">
            <a:avLst>
              <a:gd name="adj1" fmla="val 25000"/>
              <a:gd name="adj2" fmla="val 25000"/>
              <a:gd name="adj3" fmla="val 25000"/>
              <a:gd name="adj4" fmla="val 0"/>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7" name="Bent Arrow 16"/>
          <p:cNvSpPr/>
          <p:nvPr/>
        </p:nvSpPr>
        <p:spPr>
          <a:xfrm rot="16200000">
            <a:off x="2933700" y="5295901"/>
            <a:ext cx="609600" cy="1752600"/>
          </a:xfrm>
          <a:prstGeom prst="bentArrow">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tx1"/>
              </a:solidFill>
            </a:endParaRPr>
          </a:p>
        </p:txBody>
      </p:sp>
      <p:sp>
        <p:nvSpPr>
          <p:cNvPr id="18" name="Right Arrow 17"/>
          <p:cNvSpPr/>
          <p:nvPr/>
        </p:nvSpPr>
        <p:spPr>
          <a:xfrm rot="16200000">
            <a:off x="2095500" y="3543300"/>
            <a:ext cx="475488" cy="362712"/>
          </a:xfrm>
          <a:prstGeom prst="rightArrow">
            <a:avLst>
              <a:gd name="adj1" fmla="val 50000"/>
              <a:gd name="adj2" fmla="val 89308"/>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Right Arrow 18"/>
          <p:cNvSpPr/>
          <p:nvPr/>
        </p:nvSpPr>
        <p:spPr>
          <a:xfrm rot="16200000">
            <a:off x="2153412" y="4704588"/>
            <a:ext cx="475488" cy="362712"/>
          </a:xfrm>
          <a:prstGeom prst="rightArrow">
            <a:avLst>
              <a:gd name="adj1" fmla="val 50000"/>
              <a:gd name="adj2" fmla="val 89308"/>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1143000"/>
          </a:xfrm>
        </p:spPr>
        <p:txBody>
          <a:bodyPr/>
          <a:lstStyle/>
          <a:p>
            <a:r>
              <a:rPr lang="en-US" b="1" dirty="0" smtClean="0">
                <a:solidFill>
                  <a:srgbClr val="C00000"/>
                </a:solidFill>
              </a:rPr>
              <a:t>Framework</a:t>
            </a:r>
            <a:endParaRPr lang="en-US" b="1" dirty="0">
              <a:solidFill>
                <a:srgbClr val="C00000"/>
              </a:solidFill>
            </a:endParaRPr>
          </a:p>
        </p:txBody>
      </p:sp>
      <p:sp>
        <p:nvSpPr>
          <p:cNvPr id="3" name="Content Placeholder 2"/>
          <p:cNvSpPr>
            <a:spLocks noGrp="1"/>
          </p:cNvSpPr>
          <p:nvPr>
            <p:ph idx="1"/>
          </p:nvPr>
        </p:nvSpPr>
        <p:spPr>
          <a:xfrm>
            <a:off x="457200" y="1219200"/>
            <a:ext cx="8229600" cy="5334000"/>
          </a:xfrm>
        </p:spPr>
        <p:txBody>
          <a:bodyPr>
            <a:normAutofit fontScale="92500" lnSpcReduction="10000"/>
          </a:bodyPr>
          <a:lstStyle/>
          <a:p>
            <a:pPr marL="514350" lvl="0" indent="-514350">
              <a:lnSpc>
                <a:spcPct val="150000"/>
              </a:lnSpc>
              <a:buFont typeface="+mj-lt"/>
              <a:buAutoNum type="arabicPeriod"/>
            </a:pPr>
            <a:r>
              <a:rPr lang="en-US" dirty="0" smtClean="0"/>
              <a:t>Introduction</a:t>
            </a:r>
          </a:p>
          <a:p>
            <a:pPr marL="514350" lvl="0" indent="-514350">
              <a:lnSpc>
                <a:spcPct val="150000"/>
              </a:lnSpc>
              <a:buFont typeface="+mj-lt"/>
              <a:buAutoNum type="arabicPeriod"/>
            </a:pPr>
            <a:r>
              <a:rPr lang="en-US" dirty="0" smtClean="0"/>
              <a:t>What is malnutrition</a:t>
            </a:r>
          </a:p>
          <a:p>
            <a:pPr marL="514350" lvl="0" indent="-514350">
              <a:lnSpc>
                <a:spcPct val="150000"/>
              </a:lnSpc>
              <a:buFont typeface="+mj-lt"/>
              <a:buAutoNum type="arabicPeriod"/>
            </a:pPr>
            <a:r>
              <a:rPr lang="en-US" dirty="0" smtClean="0"/>
              <a:t>Magnitude of malnutrition</a:t>
            </a:r>
          </a:p>
          <a:p>
            <a:pPr marL="514350" lvl="0" indent="-514350">
              <a:lnSpc>
                <a:spcPct val="150000"/>
              </a:lnSpc>
              <a:buFont typeface="+mj-lt"/>
              <a:buAutoNum type="arabicPeriod"/>
            </a:pPr>
            <a:r>
              <a:rPr lang="en-US" dirty="0" smtClean="0"/>
              <a:t>Determinants of malnutrition</a:t>
            </a:r>
          </a:p>
          <a:p>
            <a:pPr marL="514350" lvl="0" indent="-514350">
              <a:lnSpc>
                <a:spcPct val="150000"/>
              </a:lnSpc>
              <a:buFont typeface="+mj-lt"/>
              <a:buAutoNum type="arabicPeriod"/>
            </a:pPr>
            <a:r>
              <a:rPr lang="en-US" dirty="0" smtClean="0"/>
              <a:t>Prevention and control</a:t>
            </a:r>
          </a:p>
          <a:p>
            <a:pPr marL="514350" indent="-514350">
              <a:lnSpc>
                <a:spcPct val="150000"/>
              </a:lnSpc>
              <a:buFont typeface="+mj-lt"/>
              <a:buAutoNum type="arabicPeriod"/>
            </a:pPr>
            <a:r>
              <a:rPr lang="en-US" dirty="0" smtClean="0"/>
              <a:t>Nutritional </a:t>
            </a:r>
            <a:r>
              <a:rPr lang="en-US" dirty="0" err="1" smtClean="0"/>
              <a:t>programmes</a:t>
            </a:r>
            <a:r>
              <a:rPr lang="en-US" dirty="0" smtClean="0"/>
              <a:t> in India </a:t>
            </a:r>
          </a:p>
          <a:p>
            <a:pPr marL="514350" indent="-514350">
              <a:lnSpc>
                <a:spcPct val="150000"/>
              </a:lnSpc>
              <a:buFont typeface="+mj-lt"/>
              <a:buAutoNum type="arabicPeriod"/>
            </a:pPr>
            <a:r>
              <a:rPr lang="en-US" dirty="0" smtClean="0"/>
              <a:t>References</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8915400" cy="762000"/>
          </a:xfrm>
        </p:spPr>
        <p:txBody>
          <a:bodyPr>
            <a:normAutofit fontScale="90000"/>
          </a:bodyPr>
          <a:lstStyle/>
          <a:p>
            <a:r>
              <a:rPr lang="en-US" sz="2800" b="1" dirty="0" smtClean="0">
                <a:solidFill>
                  <a:srgbClr val="C00000"/>
                </a:solidFill>
              </a:rPr>
              <a:t>The South Asian Enigma:</a:t>
            </a:r>
            <a:br>
              <a:rPr lang="en-US" sz="2800" b="1" dirty="0" smtClean="0">
                <a:solidFill>
                  <a:srgbClr val="C00000"/>
                </a:solidFill>
              </a:rPr>
            </a:br>
            <a:endParaRPr lang="en-US" sz="2800" b="1" dirty="0">
              <a:solidFill>
                <a:schemeClr val="tx2"/>
              </a:solidFill>
            </a:endParaRPr>
          </a:p>
        </p:txBody>
      </p:sp>
      <p:sp>
        <p:nvSpPr>
          <p:cNvPr id="3" name="Content Placeholder 2"/>
          <p:cNvSpPr>
            <a:spLocks noGrp="1"/>
          </p:cNvSpPr>
          <p:nvPr>
            <p:ph idx="1"/>
          </p:nvPr>
        </p:nvSpPr>
        <p:spPr>
          <a:xfrm>
            <a:off x="228600" y="838200"/>
            <a:ext cx="8686800" cy="5791200"/>
          </a:xfrm>
        </p:spPr>
        <p:txBody>
          <a:bodyPr>
            <a:normAutofit/>
          </a:bodyPr>
          <a:lstStyle/>
          <a:p>
            <a:pPr marL="514350" indent="-514350" algn="ctr">
              <a:buNone/>
            </a:pPr>
            <a:r>
              <a:rPr lang="en-US" sz="2400" b="1" dirty="0" smtClean="0">
                <a:solidFill>
                  <a:schemeClr val="tx2"/>
                </a:solidFill>
              </a:rPr>
              <a:t>      Why is </a:t>
            </a:r>
            <a:r>
              <a:rPr lang="en-US" sz="2400" b="1" dirty="0" err="1" smtClean="0">
                <a:solidFill>
                  <a:schemeClr val="tx2"/>
                </a:solidFill>
              </a:rPr>
              <a:t>undernutrition</a:t>
            </a:r>
            <a:r>
              <a:rPr lang="en-US" sz="2400" b="1" dirty="0" smtClean="0">
                <a:solidFill>
                  <a:schemeClr val="tx2"/>
                </a:solidFill>
              </a:rPr>
              <a:t> in South Asia so much higher than in Sub Saharan Africa?</a:t>
            </a:r>
            <a:r>
              <a:rPr lang="en-US" sz="2400" dirty="0" smtClean="0">
                <a:solidFill>
                  <a:schemeClr val="tx2"/>
                </a:solidFill>
              </a:rPr>
              <a:t/>
            </a:r>
            <a:br>
              <a:rPr lang="en-US" sz="2400" dirty="0" smtClean="0">
                <a:solidFill>
                  <a:schemeClr val="tx2"/>
                </a:solidFill>
              </a:rPr>
            </a:br>
            <a:endParaRPr lang="en-US" sz="2400" dirty="0" smtClean="0">
              <a:solidFill>
                <a:schemeClr val="tx2"/>
              </a:solidFill>
            </a:endParaRPr>
          </a:p>
          <a:p>
            <a:pPr marL="514350" indent="-514350"/>
            <a:r>
              <a:rPr lang="en-US" sz="2400" b="1" dirty="0" smtClean="0"/>
              <a:t>Explained by three key differences between South Asia and Sub Saharan Africa</a:t>
            </a:r>
          </a:p>
          <a:p>
            <a:pPr marL="914400" lvl="1" indent="-457200">
              <a:buFont typeface="+mj-lt"/>
              <a:buAutoNum type="arabicPeriod"/>
            </a:pPr>
            <a:endParaRPr lang="en-US" sz="2400" dirty="0" smtClean="0"/>
          </a:p>
          <a:p>
            <a:pPr marL="914400" lvl="1" indent="-457200">
              <a:buFont typeface="+mj-lt"/>
              <a:buAutoNum type="arabicPeriod"/>
            </a:pPr>
            <a:r>
              <a:rPr lang="en-US" sz="2400" dirty="0" smtClean="0"/>
              <a:t>Low birth weight - single largest predictor of </a:t>
            </a:r>
            <a:r>
              <a:rPr lang="en-US" sz="2400" dirty="0" err="1" smtClean="0"/>
              <a:t>undernutrition</a:t>
            </a:r>
            <a:r>
              <a:rPr lang="en-US" sz="2400" dirty="0" smtClean="0"/>
              <a:t> Prevalence of LBW in India is over 30% Indian </a:t>
            </a:r>
            <a:r>
              <a:rPr lang="en-US" sz="2400" smtClean="0"/>
              <a:t>babies (16</a:t>
            </a:r>
            <a:r>
              <a:rPr lang="en-US" sz="2400" dirty="0" smtClean="0"/>
              <a:t>% in Sub-Saharan Africa)</a:t>
            </a:r>
          </a:p>
          <a:p>
            <a:pPr marL="914400" lvl="1" indent="-457200">
              <a:buFont typeface="+mj-lt"/>
              <a:buAutoNum type="arabicPeriod"/>
            </a:pPr>
            <a:r>
              <a:rPr lang="en-US" sz="2400" dirty="0" smtClean="0"/>
              <a:t>Women in South Asia tend to have lower status and less decision-making power than women in Sub-Saharan Africa. </a:t>
            </a:r>
          </a:p>
          <a:p>
            <a:pPr marL="914400" lvl="1" indent="-457200">
              <a:buFont typeface="+mj-lt"/>
              <a:buAutoNum type="arabicPeriod"/>
            </a:pPr>
            <a:r>
              <a:rPr lang="en-US" sz="2400" dirty="0" smtClean="0"/>
              <a:t>Hygiene and sanitation standards in South Asia are well below those in Africa</a:t>
            </a:r>
          </a:p>
          <a:p>
            <a:pPr marL="914400" lvl="1" indent="-514350">
              <a:buFont typeface="+mj-lt"/>
              <a:buAutoNum type="arabicPeriod"/>
            </a:pPr>
            <a:endParaRPr lang="en-US" sz="2400" b="1"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971800"/>
            <a:ext cx="8229600" cy="1143000"/>
          </a:xfrm>
          <a:solidFill>
            <a:schemeClr val="accent1">
              <a:lumMod val="60000"/>
              <a:lumOff val="40000"/>
            </a:schemeClr>
          </a:solidFill>
        </p:spPr>
        <p:txBody>
          <a:bodyPr/>
          <a:lstStyle/>
          <a:p>
            <a:r>
              <a:rPr lang="en-US" b="1" dirty="0" smtClean="0"/>
              <a:t>Prevention &amp; Control</a:t>
            </a:r>
            <a:endParaRPr lang="en-US" b="1" dirty="0"/>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6038"/>
            <a:ext cx="8229600" cy="715962"/>
          </a:xfrm>
        </p:spPr>
        <p:txBody>
          <a:bodyPr>
            <a:normAutofit/>
          </a:bodyPr>
          <a:lstStyle/>
          <a:p>
            <a:r>
              <a:rPr lang="en-US" sz="2800" b="1" dirty="0" smtClean="0">
                <a:solidFill>
                  <a:srgbClr val="C00000"/>
                </a:solidFill>
              </a:rPr>
              <a:t>Interventions that affect child </a:t>
            </a:r>
            <a:r>
              <a:rPr lang="en-US" sz="2800" b="1" dirty="0" err="1" smtClean="0">
                <a:solidFill>
                  <a:srgbClr val="C00000"/>
                </a:solidFill>
              </a:rPr>
              <a:t>undernutrition</a:t>
            </a:r>
            <a:endParaRPr lang="en-US" sz="2800" b="1" dirty="0">
              <a:solidFill>
                <a:srgbClr val="C00000"/>
              </a:solidFill>
            </a:endParaRPr>
          </a:p>
        </p:txBody>
      </p:sp>
      <p:graphicFrame>
        <p:nvGraphicFramePr>
          <p:cNvPr id="6" name="Table 5"/>
          <p:cNvGraphicFramePr>
            <a:graphicFrameLocks noGrp="1"/>
          </p:cNvGraphicFramePr>
          <p:nvPr/>
        </p:nvGraphicFramePr>
        <p:xfrm>
          <a:off x="304800" y="795068"/>
          <a:ext cx="8458200" cy="5986732"/>
        </p:xfrm>
        <a:graphic>
          <a:graphicData uri="http://schemas.openxmlformats.org/drawingml/2006/table">
            <a:tbl>
              <a:tblPr firstRow="1" bandRow="1">
                <a:tableStyleId>{5C22544A-7EE6-4342-B048-85BDC9FD1C3A}</a:tableStyleId>
              </a:tblPr>
              <a:tblGrid>
                <a:gridCol w="4229100"/>
                <a:gridCol w="4229100"/>
              </a:tblGrid>
              <a:tr h="342945">
                <a:tc>
                  <a:txBody>
                    <a:bodyPr/>
                    <a:lstStyle/>
                    <a:p>
                      <a:r>
                        <a:rPr lang="en-US" sz="1800" dirty="0" smtClean="0"/>
                        <a:t>Maternal &amp; Birth Outcome</a:t>
                      </a:r>
                      <a:endParaRPr lang="en-US" sz="1800" dirty="0"/>
                    </a:p>
                  </a:txBody>
                  <a:tcPr/>
                </a:tc>
                <a:tc>
                  <a:txBody>
                    <a:bodyPr/>
                    <a:lstStyle/>
                    <a:p>
                      <a:r>
                        <a:rPr lang="en-US" sz="1800" dirty="0" smtClean="0"/>
                        <a:t>Infants &amp; children</a:t>
                      </a:r>
                      <a:endParaRPr lang="en-US" sz="1800" dirty="0"/>
                    </a:p>
                  </a:txBody>
                  <a:tcPr/>
                </a:tc>
              </a:tr>
              <a:tr h="60015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baseline="0" dirty="0" smtClean="0">
                          <a:solidFill>
                            <a:schemeClr val="dk1"/>
                          </a:solidFill>
                          <a:latin typeface="+mn-lt"/>
                          <a:ea typeface="+mn-ea"/>
                          <a:cs typeface="+mn-cs"/>
                        </a:rPr>
                        <a:t>Maternal supplements of balanced energy and Protein</a:t>
                      </a:r>
                    </a:p>
                  </a:txBody>
                  <a:tcPr/>
                </a:tc>
                <a:tc>
                  <a:txBody>
                    <a:bodyPr/>
                    <a:lstStyle/>
                    <a:p>
                      <a:r>
                        <a:rPr lang="en-US" sz="1800" kern="1200" baseline="0" dirty="0" smtClean="0">
                          <a:solidFill>
                            <a:schemeClr val="dk1"/>
                          </a:solidFill>
                          <a:latin typeface="+mn-lt"/>
                          <a:ea typeface="+mn-ea"/>
                          <a:cs typeface="+mn-cs"/>
                        </a:rPr>
                        <a:t>Promotion of breastfeeding (individual and group </a:t>
                      </a:r>
                      <a:r>
                        <a:rPr lang="en-US" sz="1800" kern="1200" baseline="0" dirty="0" err="1" smtClean="0">
                          <a:solidFill>
                            <a:schemeClr val="dk1"/>
                          </a:solidFill>
                          <a:latin typeface="+mn-lt"/>
                          <a:ea typeface="+mn-ea"/>
                          <a:cs typeface="+mn-cs"/>
                        </a:rPr>
                        <a:t>counselling</a:t>
                      </a:r>
                      <a:r>
                        <a:rPr lang="en-US" sz="1800" kern="1200" baseline="0" dirty="0" smtClean="0">
                          <a:solidFill>
                            <a:schemeClr val="dk1"/>
                          </a:solidFill>
                          <a:latin typeface="+mn-lt"/>
                          <a:ea typeface="+mn-ea"/>
                          <a:cs typeface="+mn-cs"/>
                        </a:rPr>
                        <a:t>)</a:t>
                      </a:r>
                    </a:p>
                  </a:txBody>
                  <a:tcPr/>
                </a:tc>
              </a:tr>
              <a:tr h="600153">
                <a:tc>
                  <a:txBody>
                    <a:bodyPr/>
                    <a:lstStyle/>
                    <a:p>
                      <a:r>
                        <a:rPr lang="en-US" sz="1800" kern="1200" baseline="0" dirty="0" smtClean="0">
                          <a:solidFill>
                            <a:schemeClr val="dk1"/>
                          </a:solidFill>
                          <a:latin typeface="+mn-lt"/>
                          <a:ea typeface="+mn-ea"/>
                          <a:cs typeface="+mn-cs"/>
                        </a:rPr>
                        <a:t>Iron -</a:t>
                      </a:r>
                      <a:r>
                        <a:rPr lang="en-US" sz="1800" kern="1200" baseline="0" dirty="0" err="1" smtClean="0">
                          <a:solidFill>
                            <a:schemeClr val="dk1"/>
                          </a:solidFill>
                          <a:latin typeface="+mn-lt"/>
                          <a:ea typeface="+mn-ea"/>
                          <a:cs typeface="+mn-cs"/>
                        </a:rPr>
                        <a:t>folate</a:t>
                      </a:r>
                      <a:r>
                        <a:rPr lang="en-US" sz="1800" kern="1200" baseline="0" dirty="0" smtClean="0">
                          <a:solidFill>
                            <a:schemeClr val="dk1"/>
                          </a:solidFill>
                          <a:latin typeface="+mn-lt"/>
                          <a:ea typeface="+mn-ea"/>
                          <a:cs typeface="+mn-cs"/>
                        </a:rPr>
                        <a:t> supplementation</a:t>
                      </a:r>
                    </a:p>
                  </a:txBody>
                  <a:tcPr/>
                </a:tc>
                <a:tc>
                  <a:txBody>
                    <a:bodyPr/>
                    <a:lstStyle/>
                    <a:p>
                      <a:r>
                        <a:rPr lang="en-US" sz="1800" kern="1200" baseline="0" dirty="0" err="1" smtClean="0">
                          <a:solidFill>
                            <a:schemeClr val="dk1"/>
                          </a:solidFill>
                          <a:latin typeface="+mn-lt"/>
                          <a:ea typeface="+mn-ea"/>
                          <a:cs typeface="+mn-cs"/>
                        </a:rPr>
                        <a:t>Behaviour</a:t>
                      </a:r>
                      <a:r>
                        <a:rPr lang="en-US" sz="1800" kern="1200" baseline="0" dirty="0" smtClean="0">
                          <a:solidFill>
                            <a:schemeClr val="dk1"/>
                          </a:solidFill>
                          <a:latin typeface="+mn-lt"/>
                          <a:ea typeface="+mn-ea"/>
                          <a:cs typeface="+mn-cs"/>
                        </a:rPr>
                        <a:t> change communication for improved complementary feeding</a:t>
                      </a:r>
                    </a:p>
                  </a:txBody>
                  <a:tcPr/>
                </a:tc>
              </a:tr>
              <a:tr h="60015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baseline="0" dirty="0" smtClean="0">
                          <a:solidFill>
                            <a:schemeClr val="dk1"/>
                          </a:solidFill>
                          <a:latin typeface="+mn-lt"/>
                          <a:ea typeface="+mn-ea"/>
                          <a:cs typeface="+mn-cs"/>
                        </a:rPr>
                        <a:t>Maternal calcium supplementation</a:t>
                      </a:r>
                      <a:endParaRPr lang="en-US" sz="1800" dirty="0" smtClean="0"/>
                    </a:p>
                    <a:p>
                      <a:endParaRPr lang="en-US" sz="1800"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baseline="0" dirty="0" smtClean="0">
                          <a:solidFill>
                            <a:schemeClr val="dk1"/>
                          </a:solidFill>
                          <a:latin typeface="+mn-lt"/>
                          <a:ea typeface="+mn-ea"/>
                          <a:cs typeface="+mn-cs"/>
                        </a:rPr>
                        <a:t>Iron fortification and supplementation </a:t>
                      </a:r>
                      <a:r>
                        <a:rPr lang="en-US" sz="1800" kern="1200" baseline="0" dirty="0" err="1" smtClean="0">
                          <a:solidFill>
                            <a:schemeClr val="dk1"/>
                          </a:solidFill>
                          <a:latin typeface="+mn-lt"/>
                          <a:ea typeface="+mn-ea"/>
                          <a:cs typeface="+mn-cs"/>
                        </a:rPr>
                        <a:t>programmes</a:t>
                      </a:r>
                      <a:endParaRPr lang="en-US" sz="1800" kern="1200" baseline="0" dirty="0" smtClean="0">
                        <a:solidFill>
                          <a:schemeClr val="dk1"/>
                        </a:solidFill>
                        <a:latin typeface="+mn-lt"/>
                        <a:ea typeface="+mn-ea"/>
                        <a:cs typeface="+mn-cs"/>
                      </a:endParaRPr>
                    </a:p>
                  </a:txBody>
                  <a:tcPr/>
                </a:tc>
              </a:tr>
              <a:tr h="408892">
                <a:tc>
                  <a:txBody>
                    <a:bodyPr/>
                    <a:lstStyle/>
                    <a:p>
                      <a:r>
                        <a:rPr lang="en-US" sz="1800" kern="1200" baseline="0" dirty="0" smtClean="0">
                          <a:solidFill>
                            <a:schemeClr val="dk1"/>
                          </a:solidFill>
                          <a:latin typeface="+mn-lt"/>
                          <a:ea typeface="+mn-ea"/>
                          <a:cs typeface="+mn-cs"/>
                        </a:rPr>
                        <a:t>Maternal iodine through </a:t>
                      </a:r>
                      <a:r>
                        <a:rPr lang="en-US" sz="1800" kern="1200" baseline="0" dirty="0" err="1" smtClean="0">
                          <a:solidFill>
                            <a:schemeClr val="dk1"/>
                          </a:solidFill>
                          <a:latin typeface="+mn-lt"/>
                          <a:ea typeface="+mn-ea"/>
                          <a:cs typeface="+mn-cs"/>
                        </a:rPr>
                        <a:t>iodisation</a:t>
                      </a:r>
                      <a:r>
                        <a:rPr lang="en-US" sz="1800" kern="1200" baseline="0" dirty="0" smtClean="0">
                          <a:solidFill>
                            <a:schemeClr val="dk1"/>
                          </a:solidFill>
                          <a:latin typeface="+mn-lt"/>
                          <a:ea typeface="+mn-ea"/>
                          <a:cs typeface="+mn-cs"/>
                        </a:rPr>
                        <a:t> of salt</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baseline="0" dirty="0" smtClean="0">
                          <a:solidFill>
                            <a:schemeClr val="dk1"/>
                          </a:solidFill>
                          <a:latin typeface="+mn-lt"/>
                          <a:ea typeface="+mn-ea"/>
                          <a:cs typeface="+mn-cs"/>
                        </a:rPr>
                        <a:t>Vitamin A fortification or supplementation</a:t>
                      </a:r>
                    </a:p>
                  </a:txBody>
                  <a:tcPr/>
                </a:tc>
              </a:tr>
              <a:tr h="60015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baseline="0" dirty="0" smtClean="0">
                          <a:solidFill>
                            <a:schemeClr val="dk1"/>
                          </a:solidFill>
                          <a:latin typeface="+mn-lt"/>
                          <a:ea typeface="+mn-ea"/>
                          <a:cs typeface="+mn-cs"/>
                        </a:rPr>
                        <a:t>Maternal </a:t>
                      </a:r>
                      <a:r>
                        <a:rPr lang="en-US" sz="1800" kern="1200" baseline="0" dirty="0" err="1" smtClean="0">
                          <a:solidFill>
                            <a:schemeClr val="dk1"/>
                          </a:solidFill>
                          <a:latin typeface="+mn-lt"/>
                          <a:ea typeface="+mn-ea"/>
                          <a:cs typeface="+mn-cs"/>
                        </a:rPr>
                        <a:t>deworming</a:t>
                      </a:r>
                      <a:r>
                        <a:rPr lang="en-US" sz="1800" kern="1200" baseline="0" dirty="0" smtClean="0">
                          <a:solidFill>
                            <a:schemeClr val="dk1"/>
                          </a:solidFill>
                          <a:latin typeface="+mn-lt"/>
                          <a:ea typeface="+mn-ea"/>
                          <a:cs typeface="+mn-cs"/>
                        </a:rPr>
                        <a:t> in pregnancy</a:t>
                      </a:r>
                      <a:endParaRPr lang="en-US" sz="1800" dirty="0" smtClean="0"/>
                    </a:p>
                    <a:p>
                      <a:pPr marL="0" marR="0" indent="0" algn="l" defTabSz="914400" rtl="0" eaLnBrk="1" fontAlgn="auto" latinLnBrk="0" hangingPunct="1">
                        <a:lnSpc>
                          <a:spcPct val="100000"/>
                        </a:lnSpc>
                        <a:spcBef>
                          <a:spcPts val="0"/>
                        </a:spcBef>
                        <a:spcAft>
                          <a:spcPts val="0"/>
                        </a:spcAft>
                        <a:buClrTx/>
                        <a:buSzTx/>
                        <a:buFontTx/>
                        <a:buNone/>
                        <a:tabLst/>
                        <a:defRPr/>
                      </a:pPr>
                      <a:endParaRPr lang="en-US" sz="1800" dirty="0" smtClean="0"/>
                    </a:p>
                  </a:txBody>
                  <a:tcPr/>
                </a:tc>
                <a:tc>
                  <a:txBody>
                    <a:bodyPr/>
                    <a:lstStyle/>
                    <a:p>
                      <a:r>
                        <a:rPr lang="en-US" sz="1800" kern="1200" baseline="0" dirty="0" smtClean="0">
                          <a:solidFill>
                            <a:schemeClr val="dk1"/>
                          </a:solidFill>
                          <a:latin typeface="+mn-lt"/>
                          <a:ea typeface="+mn-ea"/>
                          <a:cs typeface="+mn-cs"/>
                        </a:rPr>
                        <a:t>Zinc supplementation</a:t>
                      </a:r>
                    </a:p>
                    <a:p>
                      <a:r>
                        <a:rPr lang="en-US" sz="1800" kern="1200" baseline="0" dirty="0" smtClean="0">
                          <a:solidFill>
                            <a:schemeClr val="dk1"/>
                          </a:solidFill>
                          <a:latin typeface="+mn-lt"/>
                          <a:ea typeface="+mn-ea"/>
                          <a:cs typeface="+mn-cs"/>
                        </a:rPr>
                        <a:t>Zinc in management of </a:t>
                      </a:r>
                      <a:r>
                        <a:rPr lang="en-US" sz="1800" kern="1200" baseline="0" dirty="0" err="1" smtClean="0">
                          <a:solidFill>
                            <a:schemeClr val="dk1"/>
                          </a:solidFill>
                          <a:latin typeface="+mn-lt"/>
                          <a:ea typeface="+mn-ea"/>
                          <a:cs typeface="+mn-cs"/>
                        </a:rPr>
                        <a:t>diarrhoea</a:t>
                      </a:r>
                      <a:endParaRPr lang="en-US" sz="1800" dirty="0" smtClean="0"/>
                    </a:p>
                  </a:txBody>
                  <a:tcPr/>
                </a:tc>
              </a:tr>
              <a:tr h="600153">
                <a:tc>
                  <a:txBody>
                    <a:bodyPr/>
                    <a:lstStyle/>
                    <a:p>
                      <a:r>
                        <a:rPr lang="en-US" sz="1800" kern="1200" baseline="0" dirty="0" smtClean="0">
                          <a:solidFill>
                            <a:schemeClr val="dk1"/>
                          </a:solidFill>
                          <a:latin typeface="+mn-lt"/>
                          <a:ea typeface="+mn-ea"/>
                          <a:cs typeface="+mn-cs"/>
                        </a:rPr>
                        <a:t>Interventions to reduce tobacco consumption or indoor air pollution</a:t>
                      </a:r>
                      <a:endParaRPr lang="en-US" sz="1800"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baseline="0" dirty="0" smtClean="0">
                          <a:solidFill>
                            <a:schemeClr val="dk1"/>
                          </a:solidFill>
                          <a:latin typeface="+mn-lt"/>
                          <a:ea typeface="+mn-ea"/>
                          <a:cs typeface="+mn-cs"/>
                        </a:rPr>
                        <a:t>Periodic </a:t>
                      </a:r>
                      <a:r>
                        <a:rPr lang="en-US" sz="1800" kern="1200" baseline="0" dirty="0" err="1" smtClean="0">
                          <a:solidFill>
                            <a:schemeClr val="dk1"/>
                          </a:solidFill>
                          <a:latin typeface="+mn-lt"/>
                          <a:ea typeface="+mn-ea"/>
                          <a:cs typeface="+mn-cs"/>
                        </a:rPr>
                        <a:t>Deworming</a:t>
                      </a:r>
                      <a:endParaRPr lang="en-US" sz="1800" kern="1200" baseline="0" dirty="0" smtClean="0">
                        <a:solidFill>
                          <a:schemeClr val="dk1"/>
                        </a:solidFill>
                        <a:latin typeface="+mn-lt"/>
                        <a:ea typeface="+mn-ea"/>
                        <a:cs typeface="+mn-cs"/>
                      </a:endParaRPr>
                    </a:p>
                    <a:p>
                      <a:endParaRPr lang="en-US" sz="1800" dirty="0"/>
                    </a:p>
                  </a:txBody>
                  <a:tcPr/>
                </a:tc>
              </a:tr>
              <a:tr h="600153">
                <a:tc>
                  <a:txBody>
                    <a:bodyPr/>
                    <a:lstStyle/>
                    <a:p>
                      <a:r>
                        <a:rPr lang="en-US" sz="1800" kern="1200" baseline="0" dirty="0" smtClean="0">
                          <a:solidFill>
                            <a:schemeClr val="dk1"/>
                          </a:solidFill>
                          <a:latin typeface="+mn-lt"/>
                          <a:ea typeface="+mn-ea"/>
                          <a:cs typeface="+mn-cs"/>
                        </a:rPr>
                        <a:t>Intermittent preventive treatment for malaria</a:t>
                      </a:r>
                    </a:p>
                  </a:txBody>
                  <a:tcPr/>
                </a:tc>
                <a:tc>
                  <a:txBody>
                    <a:bodyPr/>
                    <a:lstStyle/>
                    <a:p>
                      <a:r>
                        <a:rPr lang="en-US" sz="1800" kern="1200" baseline="0" dirty="0" smtClean="0">
                          <a:solidFill>
                            <a:schemeClr val="dk1"/>
                          </a:solidFill>
                          <a:latin typeface="+mn-lt"/>
                          <a:ea typeface="+mn-ea"/>
                          <a:cs typeface="+mn-cs"/>
                        </a:rPr>
                        <a:t>Conditional cash transfer </a:t>
                      </a:r>
                      <a:r>
                        <a:rPr lang="en-US" sz="1800" kern="1200" baseline="0" dirty="0" err="1" smtClean="0">
                          <a:solidFill>
                            <a:schemeClr val="dk1"/>
                          </a:solidFill>
                          <a:latin typeface="+mn-lt"/>
                          <a:ea typeface="+mn-ea"/>
                          <a:cs typeface="+mn-cs"/>
                        </a:rPr>
                        <a:t>programmes</a:t>
                      </a:r>
                      <a:r>
                        <a:rPr lang="en-US" sz="1800" kern="1200" baseline="0" dirty="0" smtClean="0">
                          <a:solidFill>
                            <a:schemeClr val="dk1"/>
                          </a:solidFill>
                          <a:latin typeface="+mn-lt"/>
                          <a:ea typeface="+mn-ea"/>
                          <a:cs typeface="+mn-cs"/>
                        </a:rPr>
                        <a:t> (with nutritional education)</a:t>
                      </a:r>
                      <a:endParaRPr lang="en-US" sz="1800" dirty="0"/>
                    </a:p>
                  </a:txBody>
                  <a:tcPr/>
                </a:tc>
              </a:tr>
              <a:tr h="600153">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baseline="0" dirty="0" smtClean="0">
                          <a:solidFill>
                            <a:schemeClr val="dk1"/>
                          </a:solidFill>
                          <a:latin typeface="+mn-lt"/>
                          <a:ea typeface="+mn-ea"/>
                          <a:cs typeface="+mn-cs"/>
                        </a:rPr>
                        <a:t>Insecticide-treated </a:t>
                      </a:r>
                      <a:r>
                        <a:rPr lang="en-US" sz="1800" kern="1200" baseline="0" dirty="0" err="1" smtClean="0">
                          <a:solidFill>
                            <a:schemeClr val="dk1"/>
                          </a:solidFill>
                          <a:latin typeface="+mn-lt"/>
                          <a:ea typeface="+mn-ea"/>
                          <a:cs typeface="+mn-cs"/>
                        </a:rPr>
                        <a:t>bednets</a:t>
                      </a:r>
                      <a:endParaRPr lang="en-US" sz="1800" dirty="0" smtClean="0"/>
                    </a:p>
                    <a:p>
                      <a:endParaRPr lang="en-US" sz="1800" kern="1200" baseline="0" dirty="0" smtClean="0">
                        <a:solidFill>
                          <a:schemeClr val="dk1"/>
                        </a:solidFill>
                        <a:latin typeface="+mn-lt"/>
                        <a:ea typeface="+mn-ea"/>
                        <a:cs typeface="+mn-cs"/>
                      </a:endParaRPr>
                    </a:p>
                  </a:txBody>
                  <a:tcPr/>
                </a:tc>
                <a:tc>
                  <a:txBody>
                    <a:bodyPr/>
                    <a:lstStyle/>
                    <a:p>
                      <a:r>
                        <a:rPr lang="en-US" sz="1800" kern="1200" baseline="0" dirty="0" err="1" smtClean="0">
                          <a:solidFill>
                            <a:schemeClr val="dk1"/>
                          </a:solidFill>
                          <a:latin typeface="+mn-lt"/>
                          <a:ea typeface="+mn-ea"/>
                          <a:cs typeface="+mn-cs"/>
                        </a:rPr>
                        <a:t>Handwashing</a:t>
                      </a:r>
                      <a:r>
                        <a:rPr lang="en-US" sz="1800" kern="1200" baseline="0" dirty="0" smtClean="0">
                          <a:solidFill>
                            <a:schemeClr val="dk1"/>
                          </a:solidFill>
                          <a:latin typeface="+mn-lt"/>
                          <a:ea typeface="+mn-ea"/>
                          <a:cs typeface="+mn-cs"/>
                        </a:rPr>
                        <a:t> or hygiene interventions</a:t>
                      </a:r>
                    </a:p>
                  </a:txBody>
                  <a:tcPr/>
                </a:tc>
              </a:tr>
              <a:tr h="34294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800" dirty="0" smtClean="0"/>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baseline="0" dirty="0" smtClean="0">
                          <a:solidFill>
                            <a:schemeClr val="dk1"/>
                          </a:solidFill>
                          <a:latin typeface="+mn-lt"/>
                          <a:ea typeface="+mn-ea"/>
                          <a:cs typeface="+mn-cs"/>
                        </a:rPr>
                        <a:t>Insecticide-treated </a:t>
                      </a:r>
                      <a:r>
                        <a:rPr lang="en-US" sz="1800" kern="1200" baseline="0" dirty="0" err="1" smtClean="0">
                          <a:solidFill>
                            <a:schemeClr val="dk1"/>
                          </a:solidFill>
                          <a:latin typeface="+mn-lt"/>
                          <a:ea typeface="+mn-ea"/>
                          <a:cs typeface="+mn-cs"/>
                        </a:rPr>
                        <a:t>bednets</a:t>
                      </a:r>
                      <a:endParaRPr lang="en-US" sz="1800" kern="1200" baseline="0" dirty="0" smtClean="0">
                        <a:solidFill>
                          <a:schemeClr val="dk1"/>
                        </a:solidFill>
                        <a:latin typeface="+mn-lt"/>
                        <a:ea typeface="+mn-ea"/>
                        <a:cs typeface="+mn-cs"/>
                      </a:endParaRPr>
                    </a:p>
                  </a:txBody>
                  <a:tcPr/>
                </a:tc>
              </a:tr>
              <a:tr h="342945">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800" kern="1200" baseline="0" dirty="0" smtClean="0">
                        <a:solidFill>
                          <a:schemeClr val="dk1"/>
                        </a:solidFill>
                        <a:latin typeface="+mn-lt"/>
                        <a:ea typeface="+mn-ea"/>
                        <a:cs typeface="+mn-cs"/>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kern="1200" baseline="0" dirty="0" smtClean="0">
                          <a:solidFill>
                            <a:schemeClr val="dk1"/>
                          </a:solidFill>
                          <a:latin typeface="+mn-lt"/>
                          <a:ea typeface="+mn-ea"/>
                          <a:cs typeface="+mn-cs"/>
                        </a:rPr>
                        <a:t>Treatment of severe acute malnutrition</a:t>
                      </a:r>
                      <a:endParaRPr lang="en-US" sz="1800" dirty="0" smtClean="0"/>
                    </a:p>
                  </a:txBody>
                  <a:tcPr/>
                </a:tc>
              </a:tr>
            </a:tbl>
          </a:graphicData>
        </a:graphic>
      </p:graphicFrame>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0"/>
            <a:ext cx="8915400" cy="762000"/>
          </a:xfrm>
        </p:spPr>
        <p:txBody>
          <a:bodyPr>
            <a:normAutofit/>
          </a:bodyPr>
          <a:lstStyle/>
          <a:p>
            <a:r>
              <a:rPr lang="en-US" sz="2800" b="1" dirty="0" smtClean="0">
                <a:solidFill>
                  <a:srgbClr val="C00000"/>
                </a:solidFill>
              </a:rPr>
              <a:t> Interventions </a:t>
            </a:r>
            <a:endParaRPr lang="en-US" sz="2800" b="1" dirty="0">
              <a:solidFill>
                <a:schemeClr val="tx2"/>
              </a:solidFill>
            </a:endParaRPr>
          </a:p>
        </p:txBody>
      </p:sp>
      <p:graphicFrame>
        <p:nvGraphicFramePr>
          <p:cNvPr id="6" name="Content Placeholder 5"/>
          <p:cNvGraphicFramePr>
            <a:graphicFrameLocks noGrp="1"/>
          </p:cNvGraphicFramePr>
          <p:nvPr>
            <p:ph idx="1"/>
          </p:nvPr>
        </p:nvGraphicFramePr>
        <p:xfrm>
          <a:off x="228600" y="838200"/>
          <a:ext cx="8686800" cy="5791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6038"/>
            <a:ext cx="8229600" cy="715962"/>
          </a:xfrm>
        </p:spPr>
        <p:txBody>
          <a:bodyPr>
            <a:normAutofit fontScale="90000"/>
          </a:bodyPr>
          <a:lstStyle/>
          <a:p>
            <a:pPr marL="457200" indent="-457200"/>
            <a:r>
              <a:rPr lang="en-US" sz="2800" b="1" dirty="0" smtClean="0">
                <a:solidFill>
                  <a:srgbClr val="C00000"/>
                </a:solidFill>
              </a:rPr>
              <a:t>Promoting appropriate feeding for infants and young children</a:t>
            </a:r>
          </a:p>
        </p:txBody>
      </p:sp>
      <p:sp>
        <p:nvSpPr>
          <p:cNvPr id="3" name="Content Placeholder 2"/>
          <p:cNvSpPr>
            <a:spLocks noGrp="1"/>
          </p:cNvSpPr>
          <p:nvPr>
            <p:ph idx="1"/>
          </p:nvPr>
        </p:nvSpPr>
        <p:spPr>
          <a:xfrm>
            <a:off x="228600" y="762000"/>
            <a:ext cx="8686800" cy="5791200"/>
          </a:xfrm>
        </p:spPr>
        <p:txBody>
          <a:bodyPr>
            <a:normAutofit fontScale="70000" lnSpcReduction="20000"/>
          </a:bodyPr>
          <a:lstStyle/>
          <a:p>
            <a:pPr marL="457200" indent="-457200"/>
            <a:endParaRPr lang="en-US" dirty="0" smtClean="0"/>
          </a:p>
          <a:p>
            <a:pPr marL="457200" indent="-457200"/>
            <a:endParaRPr lang="en-US" dirty="0" smtClean="0"/>
          </a:p>
          <a:p>
            <a:pPr marL="457200" indent="-457200"/>
            <a:r>
              <a:rPr lang="en-US" dirty="0" smtClean="0"/>
              <a:t>Promoting exclusively breastfeeding for the first six months</a:t>
            </a:r>
          </a:p>
          <a:p>
            <a:pPr marL="457200" indent="-457200"/>
            <a:endParaRPr lang="en-US" dirty="0" smtClean="0"/>
          </a:p>
          <a:p>
            <a:r>
              <a:rPr lang="en-US" dirty="0" smtClean="0"/>
              <a:t>Start complementary feeding </a:t>
            </a:r>
            <a:r>
              <a:rPr lang="en-US" sz="2400" b="1" i="1" dirty="0" smtClean="0"/>
              <a:t>(Timely , adequate, safe, properly fed) </a:t>
            </a:r>
            <a:r>
              <a:rPr lang="en-US" dirty="0" smtClean="0"/>
              <a:t>after six month while continuing breastfeeding up to two years of age </a:t>
            </a:r>
          </a:p>
          <a:p>
            <a:pPr marL="457200" indent="-457200"/>
            <a:endParaRPr lang="en-US" dirty="0" smtClean="0"/>
          </a:p>
          <a:p>
            <a:pPr marL="457200" indent="-457200"/>
            <a:r>
              <a:rPr lang="en-US" dirty="0" smtClean="0"/>
              <a:t>Providing sound and culture-specific nutrition </a:t>
            </a:r>
            <a:r>
              <a:rPr lang="en-US" dirty="0" err="1" smtClean="0"/>
              <a:t>counselling</a:t>
            </a:r>
            <a:r>
              <a:rPr lang="en-US" dirty="0" smtClean="0"/>
              <a:t> to mothers and recommending the widest possible use of indigenous foodstuffs</a:t>
            </a:r>
          </a:p>
          <a:p>
            <a:pPr marL="457200" indent="-457200"/>
            <a:endParaRPr lang="en-US" dirty="0" smtClean="0"/>
          </a:p>
          <a:p>
            <a:pPr marL="457200" indent="-457200"/>
            <a:r>
              <a:rPr lang="en-US" dirty="0" smtClean="0"/>
              <a:t>Helping women in paid employment to continue breastfeeding by providing with minimum enabling conditions </a:t>
            </a:r>
            <a:r>
              <a:rPr lang="en-US" dirty="0" err="1" smtClean="0"/>
              <a:t>e.g</a:t>
            </a:r>
            <a:r>
              <a:rPr lang="en-US" dirty="0" smtClean="0"/>
              <a:t>, paid maternity leave, part-time work arrangements, on-site crèches, facilities for expressing and storing breast milk, and breastfeeding breaks</a:t>
            </a:r>
          </a:p>
          <a:p>
            <a:pPr marL="457200" indent="-457200"/>
            <a:endParaRPr lang="en-US" dirty="0" smtClean="0"/>
          </a:p>
          <a:p>
            <a:pPr marL="457200" indent="-457200"/>
            <a:r>
              <a:rPr lang="en-US" dirty="0" smtClean="0"/>
              <a:t>Food fortification and universal or targeted nutrient supplementation</a:t>
            </a:r>
          </a:p>
          <a:p>
            <a:pPr marL="457200" indent="-457200"/>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6038"/>
            <a:ext cx="8229600" cy="715962"/>
          </a:xfrm>
        </p:spPr>
        <p:txBody>
          <a:bodyPr>
            <a:normAutofit fontScale="90000"/>
          </a:bodyPr>
          <a:lstStyle/>
          <a:p>
            <a:r>
              <a:rPr lang="en-US" sz="2400" b="1" dirty="0" smtClean="0">
                <a:solidFill>
                  <a:srgbClr val="C00000"/>
                </a:solidFill>
              </a:rPr>
              <a:t>GUIDING PRINCIPLES FOR COMPLEMENTARY</a:t>
            </a:r>
            <a:br>
              <a:rPr lang="en-US" sz="2400" b="1" dirty="0" smtClean="0">
                <a:solidFill>
                  <a:srgbClr val="C00000"/>
                </a:solidFill>
              </a:rPr>
            </a:br>
            <a:r>
              <a:rPr lang="pt-BR" sz="2400" b="1" dirty="0" smtClean="0">
                <a:solidFill>
                  <a:srgbClr val="C00000"/>
                </a:solidFill>
              </a:rPr>
              <a:t>F E E D I N G O F T H E B R E A S T F E D C H I L D</a:t>
            </a:r>
            <a:endParaRPr lang="en-US" sz="2800" b="1" dirty="0" smtClean="0">
              <a:solidFill>
                <a:srgbClr val="C00000"/>
              </a:solidFill>
            </a:endParaRPr>
          </a:p>
        </p:txBody>
      </p:sp>
      <p:sp>
        <p:nvSpPr>
          <p:cNvPr id="3" name="Content Placeholder 2"/>
          <p:cNvSpPr>
            <a:spLocks noGrp="1"/>
          </p:cNvSpPr>
          <p:nvPr>
            <p:ph idx="1"/>
          </p:nvPr>
        </p:nvSpPr>
        <p:spPr>
          <a:xfrm>
            <a:off x="304800" y="838200"/>
            <a:ext cx="8686800" cy="5791200"/>
          </a:xfrm>
        </p:spPr>
        <p:txBody>
          <a:bodyPr>
            <a:noAutofit/>
          </a:bodyPr>
          <a:lstStyle/>
          <a:p>
            <a:pPr marL="457200" indent="-457200">
              <a:buFont typeface="+mj-lt"/>
              <a:buAutoNum type="arabicPeriod"/>
            </a:pPr>
            <a:r>
              <a:rPr lang="en-US" sz="2000" b="1" dirty="0" smtClean="0"/>
              <a:t>Practice exclusive breastfeeding from birth to 6 months of age, and introduce </a:t>
            </a:r>
            <a:r>
              <a:rPr lang="en-US" sz="2000" dirty="0" smtClean="0"/>
              <a:t>complementary foods at 6 months of age while continuing to breastfeed.</a:t>
            </a:r>
          </a:p>
          <a:p>
            <a:pPr marL="457200" indent="-457200">
              <a:buFont typeface="+mj-lt"/>
              <a:buAutoNum type="arabicPeriod"/>
            </a:pPr>
            <a:r>
              <a:rPr lang="en-US" sz="2000" b="1" dirty="0" smtClean="0"/>
              <a:t>Continue frequent, on-demand breastfeeding until 2 </a:t>
            </a:r>
            <a:r>
              <a:rPr lang="en-US" sz="2000" dirty="0" smtClean="0"/>
              <a:t>years of age or beyond.</a:t>
            </a:r>
          </a:p>
          <a:p>
            <a:pPr marL="457200" indent="-457200">
              <a:buFont typeface="+mj-lt"/>
              <a:buAutoNum type="arabicPeriod"/>
            </a:pPr>
            <a:r>
              <a:rPr lang="en-US" sz="2000" b="1" dirty="0" smtClean="0"/>
              <a:t>Practice responsive feeding, applying the principles of psychosocial </a:t>
            </a:r>
            <a:r>
              <a:rPr lang="en-US" sz="2000" dirty="0" smtClean="0"/>
              <a:t>care. Specifically: </a:t>
            </a:r>
          </a:p>
          <a:p>
            <a:pPr marL="857250" lvl="1" indent="-457200">
              <a:buFont typeface="+mj-lt"/>
              <a:buAutoNum type="alphaLcParenR"/>
            </a:pPr>
            <a:r>
              <a:rPr lang="en-US" sz="2000" dirty="0" smtClean="0"/>
              <a:t>feed infants directly and assist older children when they feed themselves, being sensitive to their hunger and satiety cues; </a:t>
            </a:r>
          </a:p>
          <a:p>
            <a:pPr marL="857250" lvl="1" indent="-457200">
              <a:buFont typeface="+mj-lt"/>
              <a:buAutoNum type="alphaLcParenR"/>
            </a:pPr>
            <a:r>
              <a:rPr lang="en-US" sz="2000" dirty="0" smtClean="0"/>
              <a:t>feed slowly and patiently, and encourage children to eat, but do not force them; </a:t>
            </a:r>
          </a:p>
          <a:p>
            <a:pPr marL="857250" lvl="1" indent="-457200">
              <a:buFont typeface="+mj-lt"/>
              <a:buAutoNum type="alphaLcParenR"/>
            </a:pPr>
            <a:r>
              <a:rPr lang="en-US" sz="2000" dirty="0" smtClean="0"/>
              <a:t>if children refuse many foods, experiment with different food combinations, tastes, textures and methods of encouragement;</a:t>
            </a:r>
          </a:p>
          <a:p>
            <a:pPr marL="857250" lvl="1" indent="-457200">
              <a:buFont typeface="+mj-lt"/>
              <a:buAutoNum type="alphaLcParenR"/>
            </a:pPr>
            <a:r>
              <a:rPr lang="en-US" sz="2000" dirty="0" smtClean="0"/>
              <a:t>minimize distractions during meals if the child loses interest easily; </a:t>
            </a:r>
          </a:p>
          <a:p>
            <a:pPr marL="857250" lvl="1" indent="-457200">
              <a:buFont typeface="+mj-lt"/>
              <a:buAutoNum type="alphaLcParenR"/>
            </a:pPr>
            <a:r>
              <a:rPr lang="en-US" sz="2000" dirty="0" smtClean="0"/>
              <a:t>feeding times are periods of learning and love - talk to children during feeding, with eye to eye contact.</a:t>
            </a:r>
            <a:endParaRPr lang="en-US" sz="2000" dirty="0"/>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6038"/>
            <a:ext cx="8229600" cy="715962"/>
          </a:xfrm>
        </p:spPr>
        <p:txBody>
          <a:bodyPr>
            <a:normAutofit/>
          </a:bodyPr>
          <a:lstStyle/>
          <a:p>
            <a:r>
              <a:rPr lang="en-US" sz="2400" b="1" dirty="0" smtClean="0">
                <a:solidFill>
                  <a:srgbClr val="C00000"/>
                </a:solidFill>
              </a:rPr>
              <a:t>GUIDING PRINCIPLES ...</a:t>
            </a:r>
            <a:endParaRPr lang="en-US" sz="2800" b="1" dirty="0" smtClean="0">
              <a:solidFill>
                <a:srgbClr val="C00000"/>
              </a:solidFill>
            </a:endParaRPr>
          </a:p>
        </p:txBody>
      </p:sp>
      <p:sp>
        <p:nvSpPr>
          <p:cNvPr id="3" name="Content Placeholder 2"/>
          <p:cNvSpPr>
            <a:spLocks noGrp="1"/>
          </p:cNvSpPr>
          <p:nvPr>
            <p:ph idx="1"/>
          </p:nvPr>
        </p:nvSpPr>
        <p:spPr>
          <a:xfrm>
            <a:off x="304800" y="762000"/>
            <a:ext cx="8686800" cy="5791200"/>
          </a:xfrm>
        </p:spPr>
        <p:txBody>
          <a:bodyPr>
            <a:noAutofit/>
          </a:bodyPr>
          <a:lstStyle/>
          <a:p>
            <a:pPr marL="457200" indent="-457200">
              <a:buAutoNum type="arabicPeriod" startAt="4"/>
            </a:pPr>
            <a:r>
              <a:rPr lang="en-US" sz="2000" b="1" dirty="0" smtClean="0"/>
              <a:t>Practice good hygiene </a:t>
            </a:r>
            <a:r>
              <a:rPr lang="en-US" sz="2000" dirty="0" smtClean="0"/>
              <a:t>and proper food handling by </a:t>
            </a:r>
          </a:p>
          <a:p>
            <a:pPr marL="857250" lvl="1" indent="-457200"/>
            <a:r>
              <a:rPr lang="en-US" sz="2000" dirty="0" smtClean="0"/>
              <a:t>washing caregivers’ and children’s hands before food preparation and eating, </a:t>
            </a:r>
          </a:p>
          <a:p>
            <a:pPr marL="857250" lvl="1" indent="-457200"/>
            <a:r>
              <a:rPr lang="en-US" sz="2000" dirty="0" smtClean="0"/>
              <a:t>storing foods safely and serving foods immediately after preparation,</a:t>
            </a:r>
          </a:p>
          <a:p>
            <a:pPr marL="857250" lvl="1" indent="-457200"/>
            <a:r>
              <a:rPr lang="en-US" sz="2000" dirty="0" smtClean="0"/>
              <a:t>using clean utensils to prepare and serve food, </a:t>
            </a:r>
          </a:p>
          <a:p>
            <a:pPr marL="857250" lvl="1" indent="-457200"/>
            <a:r>
              <a:rPr lang="en-US" sz="2000" dirty="0" smtClean="0"/>
              <a:t>using clean cups and bowls when feeding children, and </a:t>
            </a:r>
          </a:p>
          <a:p>
            <a:pPr marL="857250" lvl="1" indent="-457200"/>
            <a:r>
              <a:rPr lang="en-US" sz="2000" dirty="0" smtClean="0"/>
              <a:t>avoiding the use of feeding bottles, which are difficult to keep clean.</a:t>
            </a:r>
          </a:p>
          <a:p>
            <a:pPr marL="457200" indent="-457200">
              <a:buNone/>
            </a:pPr>
            <a:endParaRPr lang="en-US" sz="2000" b="1" dirty="0" smtClean="0"/>
          </a:p>
          <a:p>
            <a:pPr marL="457200" indent="-457200">
              <a:buNone/>
            </a:pPr>
            <a:r>
              <a:rPr lang="en-US" sz="2000" b="1" dirty="0" smtClean="0"/>
              <a:t>5.   Start at 6 months of age with small amounts </a:t>
            </a:r>
            <a:r>
              <a:rPr lang="en-US" sz="2000" dirty="0" smtClean="0"/>
              <a:t>of food and increase the quantity as the child gets older, while maintaining frequent breastfeeding.</a:t>
            </a:r>
          </a:p>
          <a:p>
            <a:pPr marL="857250" lvl="1" indent="-457200">
              <a:buNone/>
            </a:pPr>
            <a:r>
              <a:rPr lang="en-US" sz="2000" dirty="0" smtClean="0"/>
              <a:t> </a:t>
            </a:r>
          </a:p>
          <a:p>
            <a:pPr marL="457200" indent="-457200">
              <a:buAutoNum type="arabicPeriod" startAt="6"/>
            </a:pPr>
            <a:r>
              <a:rPr lang="en-US" sz="2000" b="1" dirty="0" smtClean="0"/>
              <a:t>Gradually increase food consistency and variety as the infant gets </a:t>
            </a:r>
            <a:r>
              <a:rPr lang="en-US" sz="2000" dirty="0" smtClean="0"/>
              <a:t>older, adapting to the infant’s requirements and abilities. </a:t>
            </a:r>
            <a:endParaRPr lang="en-US" sz="2000"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6038"/>
            <a:ext cx="8229600" cy="715962"/>
          </a:xfrm>
        </p:spPr>
        <p:txBody>
          <a:bodyPr>
            <a:normAutofit/>
          </a:bodyPr>
          <a:lstStyle/>
          <a:p>
            <a:r>
              <a:rPr lang="en-US" sz="1800" b="1" dirty="0" smtClean="0">
                <a:solidFill>
                  <a:srgbClr val="C00000"/>
                </a:solidFill>
              </a:rPr>
              <a:t>GUIDING PRINCIPLES …</a:t>
            </a:r>
          </a:p>
        </p:txBody>
      </p:sp>
      <p:sp>
        <p:nvSpPr>
          <p:cNvPr id="3" name="Content Placeholder 2"/>
          <p:cNvSpPr>
            <a:spLocks noGrp="1"/>
          </p:cNvSpPr>
          <p:nvPr>
            <p:ph idx="1"/>
          </p:nvPr>
        </p:nvSpPr>
        <p:spPr>
          <a:xfrm>
            <a:off x="304800" y="685800"/>
            <a:ext cx="8686800" cy="5791200"/>
          </a:xfrm>
        </p:spPr>
        <p:txBody>
          <a:bodyPr>
            <a:noAutofit/>
          </a:bodyPr>
          <a:lstStyle/>
          <a:p>
            <a:pPr marL="457200" indent="-457200">
              <a:buNone/>
            </a:pPr>
            <a:r>
              <a:rPr lang="en-US" sz="2000" b="1" dirty="0" smtClean="0"/>
              <a:t>7.    Increase the number of times that the child is </a:t>
            </a:r>
            <a:r>
              <a:rPr lang="en-US" sz="2000" dirty="0" smtClean="0"/>
              <a:t>fed complementary foods as he/she gets older. </a:t>
            </a:r>
          </a:p>
          <a:p>
            <a:pPr marL="857250" lvl="1" indent="-457200"/>
            <a:r>
              <a:rPr lang="en-US" sz="2000" dirty="0" smtClean="0"/>
              <a:t>If energy density or amount of food per meal is low, or the child is no longer breastfed, more frequent meals may be required.</a:t>
            </a:r>
          </a:p>
          <a:p>
            <a:pPr marL="457200" indent="-457200">
              <a:buNone/>
            </a:pPr>
            <a:r>
              <a:rPr lang="en-US" sz="2000" b="1" dirty="0" smtClean="0"/>
              <a:t>8.    Feed a variety of foods to ensure that </a:t>
            </a:r>
            <a:r>
              <a:rPr lang="en-US" sz="2000" dirty="0" smtClean="0"/>
              <a:t>nutrient needs are met. </a:t>
            </a:r>
            <a:r>
              <a:rPr lang="en-US" sz="2000" dirty="0" err="1" smtClean="0"/>
              <a:t>e.g</a:t>
            </a:r>
            <a:r>
              <a:rPr lang="en-US" sz="2000" dirty="0" smtClean="0"/>
              <a:t>, Meat, poultry, fish or eggs should be eaten daily, or as often as possible. </a:t>
            </a:r>
          </a:p>
          <a:p>
            <a:pPr marL="857250" lvl="1" indent="-457200"/>
            <a:r>
              <a:rPr lang="en-US" sz="2000" dirty="0" smtClean="0"/>
              <a:t>Vitamin A-rich fruits and vegetables should be eaten daily. </a:t>
            </a:r>
          </a:p>
          <a:p>
            <a:pPr marL="857250" lvl="1" indent="-457200"/>
            <a:r>
              <a:rPr lang="en-US" sz="2000" dirty="0" smtClean="0"/>
              <a:t>Provide diets with adequate fat content. </a:t>
            </a:r>
          </a:p>
          <a:p>
            <a:pPr marL="857250" lvl="1" indent="-457200"/>
            <a:r>
              <a:rPr lang="en-US" sz="2000" dirty="0" smtClean="0"/>
              <a:t>Avoid giving drinks with low nutrient value, such as tea, coffee, soda. Limit the amount of juice offered</a:t>
            </a:r>
          </a:p>
          <a:p>
            <a:pPr marL="457200" indent="-457200">
              <a:buAutoNum type="arabicPeriod" startAt="9"/>
            </a:pPr>
            <a:r>
              <a:rPr lang="en-US" sz="2000" b="1" dirty="0" smtClean="0"/>
              <a:t>Use fortified complementary foods or vitamin-mineral supplements for the </a:t>
            </a:r>
            <a:r>
              <a:rPr lang="en-US" sz="2000" dirty="0" smtClean="0"/>
              <a:t>infant, as needed. </a:t>
            </a:r>
          </a:p>
          <a:p>
            <a:pPr marL="457200" indent="-457200">
              <a:buAutoNum type="arabicPeriod" startAt="9"/>
            </a:pPr>
            <a:r>
              <a:rPr lang="en-US" sz="2000" b="1" dirty="0" smtClean="0"/>
              <a:t>Increase fluid intake during illness, including more </a:t>
            </a:r>
            <a:r>
              <a:rPr lang="en-US" sz="2000" dirty="0" smtClean="0"/>
              <a:t>frequent breastfeeding, and encourage the child to eat soft, varied, appetizing, favorite foods </a:t>
            </a:r>
          </a:p>
          <a:p>
            <a:pPr marL="857250" lvl="1" indent="-457200"/>
            <a:r>
              <a:rPr lang="en-US" sz="2000" dirty="0" smtClean="0"/>
              <a:t>After illness, give food more often than usual and encourage the child to eat more</a:t>
            </a:r>
            <a:endParaRPr lang="en-US" sz="2000" dirty="0"/>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8915400" cy="762000"/>
          </a:xfrm>
        </p:spPr>
        <p:txBody>
          <a:bodyPr>
            <a:normAutofit/>
          </a:bodyPr>
          <a:lstStyle/>
          <a:p>
            <a:r>
              <a:rPr lang="en-US" sz="2800" b="1" dirty="0" smtClean="0">
                <a:solidFill>
                  <a:srgbClr val="C00000"/>
                </a:solidFill>
              </a:rPr>
              <a:t>Growth Monitoring &amp; Promotion</a:t>
            </a:r>
            <a:endParaRPr lang="en-US" sz="2800" b="1" dirty="0">
              <a:solidFill>
                <a:schemeClr val="tx2"/>
              </a:solidFill>
            </a:endParaRPr>
          </a:p>
        </p:txBody>
      </p:sp>
      <p:sp>
        <p:nvSpPr>
          <p:cNvPr id="3" name="Content Placeholder 2"/>
          <p:cNvSpPr>
            <a:spLocks noGrp="1"/>
          </p:cNvSpPr>
          <p:nvPr>
            <p:ph idx="1"/>
          </p:nvPr>
        </p:nvSpPr>
        <p:spPr>
          <a:xfrm>
            <a:off x="228600" y="1066800"/>
            <a:ext cx="8686800" cy="5791200"/>
          </a:xfrm>
        </p:spPr>
        <p:txBody>
          <a:bodyPr>
            <a:normAutofit/>
          </a:bodyPr>
          <a:lstStyle/>
          <a:p>
            <a:pPr>
              <a:buNone/>
            </a:pPr>
            <a:r>
              <a:rPr lang="en-US" sz="2400" b="1" dirty="0" smtClean="0"/>
              <a:t>    </a:t>
            </a:r>
          </a:p>
          <a:p>
            <a:pPr>
              <a:buNone/>
            </a:pPr>
            <a:r>
              <a:rPr lang="en-US" sz="2400" b="1" dirty="0" smtClean="0"/>
              <a:t>Importance of Growth Monitoring : </a:t>
            </a:r>
          </a:p>
          <a:p>
            <a:pPr marL="457200" indent="-457200">
              <a:buFont typeface="+mj-lt"/>
              <a:buAutoNum type="alphaLcParenR"/>
            </a:pPr>
            <a:endParaRPr lang="en-US" sz="2400" dirty="0" smtClean="0"/>
          </a:p>
          <a:p>
            <a:pPr marL="457200" indent="-457200">
              <a:buFont typeface="+mj-lt"/>
              <a:buAutoNum type="alphaLcParenR"/>
            </a:pPr>
            <a:r>
              <a:rPr lang="en-US" sz="2400" dirty="0" smtClean="0"/>
              <a:t>To provide an opportunity for giving health education and advice for the prevention of malnutrition.</a:t>
            </a:r>
          </a:p>
          <a:p>
            <a:pPr marL="457200" indent="-457200">
              <a:buFont typeface="+mj-lt"/>
              <a:buAutoNum type="alphaLcParenR"/>
            </a:pPr>
            <a:endParaRPr lang="en-US" sz="2400" b="1" dirty="0" smtClean="0"/>
          </a:p>
          <a:p>
            <a:pPr marL="457200" indent="-457200">
              <a:buFont typeface="+mj-lt"/>
              <a:buAutoNum type="alphaLcParenR"/>
            </a:pPr>
            <a:r>
              <a:rPr lang="en-US" sz="2400" dirty="0" smtClean="0"/>
              <a:t>For early detection of abnormal growth and development.</a:t>
            </a:r>
          </a:p>
          <a:p>
            <a:pPr marL="457200" indent="-457200">
              <a:buFont typeface="+mj-lt"/>
              <a:buAutoNum type="alphaLcParenR"/>
            </a:pPr>
            <a:endParaRPr lang="en-US" sz="2400" dirty="0" smtClean="0"/>
          </a:p>
          <a:p>
            <a:pPr marL="457200" indent="-457200">
              <a:buFont typeface="+mj-lt"/>
              <a:buAutoNum type="alphaLcParenR"/>
            </a:pPr>
            <a:r>
              <a:rPr lang="en-US" sz="2400" dirty="0" smtClean="0"/>
              <a:t>To facilitate the early treatment or correction of any conditions that may be causing abnormal growth and development.</a:t>
            </a:r>
          </a:p>
          <a:p>
            <a:pPr>
              <a:buNone/>
            </a:pPr>
            <a:endParaRPr lang="en-US" sz="2400" b="1"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8915400" cy="762000"/>
          </a:xfrm>
        </p:spPr>
        <p:txBody>
          <a:bodyPr>
            <a:normAutofit/>
          </a:bodyPr>
          <a:lstStyle/>
          <a:p>
            <a:r>
              <a:rPr lang="en-US" sz="2800" b="1" dirty="0" smtClean="0">
                <a:solidFill>
                  <a:srgbClr val="C00000"/>
                </a:solidFill>
              </a:rPr>
              <a:t>Child-care during  Illnesses</a:t>
            </a:r>
            <a:endParaRPr lang="en-US" sz="2800" b="1" dirty="0">
              <a:solidFill>
                <a:schemeClr val="tx2"/>
              </a:solidFill>
            </a:endParaRPr>
          </a:p>
        </p:txBody>
      </p:sp>
      <p:sp>
        <p:nvSpPr>
          <p:cNvPr id="3" name="Content Placeholder 2"/>
          <p:cNvSpPr>
            <a:spLocks noGrp="1"/>
          </p:cNvSpPr>
          <p:nvPr>
            <p:ph idx="1"/>
          </p:nvPr>
        </p:nvSpPr>
        <p:spPr>
          <a:xfrm>
            <a:off x="228600" y="838200"/>
            <a:ext cx="8686800" cy="5791200"/>
          </a:xfrm>
        </p:spPr>
        <p:txBody>
          <a:bodyPr>
            <a:normAutofit/>
          </a:bodyPr>
          <a:lstStyle/>
          <a:p>
            <a:pPr>
              <a:buNone/>
            </a:pPr>
            <a:endParaRPr lang="en-US" sz="2400" b="1" dirty="0" smtClean="0"/>
          </a:p>
          <a:p>
            <a:r>
              <a:rPr lang="en-US" sz="2400" b="1" dirty="0" smtClean="0"/>
              <a:t>Home treatment:</a:t>
            </a:r>
            <a:r>
              <a:rPr lang="en-US" sz="2400" dirty="0" smtClean="0"/>
              <a:t> Give sick children appropriate home treatment for infections.</a:t>
            </a:r>
          </a:p>
          <a:p>
            <a:endParaRPr lang="en-US" sz="2400" dirty="0" smtClean="0"/>
          </a:p>
          <a:p>
            <a:r>
              <a:rPr lang="en-US" sz="2400" b="1" dirty="0" smtClean="0"/>
              <a:t>Care seeking:</a:t>
            </a:r>
            <a:r>
              <a:rPr lang="en-US" sz="2400" dirty="0" smtClean="0"/>
              <a:t> Recognize when sick children need treatment outside the home, and seek care from appropriate providers.</a:t>
            </a:r>
          </a:p>
          <a:p>
            <a:endParaRPr lang="en-US" sz="2400" b="1" dirty="0" smtClean="0"/>
          </a:p>
          <a:p>
            <a:r>
              <a:rPr lang="en-US" sz="2400" b="1" dirty="0" smtClean="0"/>
              <a:t>Appropriate practices:</a:t>
            </a:r>
            <a:r>
              <a:rPr lang="en-US" sz="2400" dirty="0" smtClean="0"/>
              <a:t> Follow the health worker’s advice about treatment, follow-up and referral.</a:t>
            </a:r>
          </a:p>
          <a:p>
            <a:endParaRPr lang="en-US" sz="2400" dirty="0" smtClean="0"/>
          </a:p>
          <a:p>
            <a:r>
              <a:rPr lang="en-US" sz="2400" b="1" dirty="0" smtClean="0"/>
              <a:t>Feeding and fluids for sick children:</a:t>
            </a:r>
            <a:r>
              <a:rPr lang="en-US" sz="2400" dirty="0" smtClean="0"/>
              <a:t> Continue to feed and offer more fluids, including breast milk, to children when they are sick.</a:t>
            </a:r>
          </a:p>
          <a:p>
            <a:endParaRPr lang="en-US" sz="2400" dirty="0" smtClean="0"/>
          </a:p>
          <a:p>
            <a:pPr marL="914400" lvl="1" indent="-514350">
              <a:buFont typeface="+mj-lt"/>
              <a:buAutoNum type="arabicPeriod"/>
            </a:pPr>
            <a:endParaRPr lang="en-US" sz="2400" b="1"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76200"/>
            <a:ext cx="8229600" cy="868362"/>
          </a:xfrm>
        </p:spPr>
        <p:txBody>
          <a:bodyPr>
            <a:normAutofit/>
          </a:bodyPr>
          <a:lstStyle/>
          <a:p>
            <a:r>
              <a:rPr lang="en-US" sz="2800" b="1" dirty="0" smtClean="0">
                <a:solidFill>
                  <a:srgbClr val="C00000"/>
                </a:solidFill>
              </a:rPr>
              <a:t>Introduction</a:t>
            </a:r>
            <a:endParaRPr lang="en-US" sz="2800" b="1" dirty="0">
              <a:solidFill>
                <a:srgbClr val="C00000"/>
              </a:solidFill>
            </a:endParaRPr>
          </a:p>
        </p:txBody>
      </p:sp>
      <p:sp>
        <p:nvSpPr>
          <p:cNvPr id="3" name="Content Placeholder 2"/>
          <p:cNvSpPr>
            <a:spLocks noGrp="1"/>
          </p:cNvSpPr>
          <p:nvPr>
            <p:ph idx="1"/>
          </p:nvPr>
        </p:nvSpPr>
        <p:spPr>
          <a:xfrm>
            <a:off x="304800" y="1371600"/>
            <a:ext cx="8686800" cy="5410200"/>
          </a:xfrm>
        </p:spPr>
        <p:txBody>
          <a:bodyPr>
            <a:normAutofit/>
          </a:bodyPr>
          <a:lstStyle/>
          <a:p>
            <a:r>
              <a:rPr lang="en-US" sz="2400" dirty="0" smtClean="0"/>
              <a:t>Malnutrition makes children more vulnerable to disease and premature death</a:t>
            </a:r>
          </a:p>
          <a:p>
            <a:pPr>
              <a:buNone/>
            </a:pPr>
            <a:endParaRPr lang="en-US" sz="2400" dirty="0" smtClean="0"/>
          </a:p>
          <a:p>
            <a:r>
              <a:rPr lang="en-US" sz="2400" dirty="0" smtClean="0"/>
              <a:t>India has the highest proportion of under-nourished children in the world</a:t>
            </a:r>
          </a:p>
          <a:p>
            <a:endParaRPr lang="en-US" sz="2400" dirty="0" smtClean="0"/>
          </a:p>
          <a:p>
            <a:r>
              <a:rPr lang="en-US" sz="2400" dirty="0" smtClean="0"/>
              <a:t>Effective interventions are available to reduce stunting, micronutrient deficiencies, and child deaths</a:t>
            </a:r>
          </a:p>
          <a:p>
            <a:pPr>
              <a:buNone/>
            </a:pPr>
            <a:endParaRPr lang="en-US" sz="2400" dirty="0" smtClean="0"/>
          </a:p>
          <a:p>
            <a:r>
              <a:rPr lang="en-US" sz="2400" dirty="0" smtClean="0"/>
              <a:t>Millennium development goal (MDGs) </a:t>
            </a:r>
          </a:p>
          <a:p>
            <a:pPr>
              <a:buNone/>
            </a:pPr>
            <a:r>
              <a:rPr lang="en-US" sz="2400" dirty="0" smtClean="0"/>
              <a:t>     Target 2: to reduce the proportion of underweight    </a:t>
            </a:r>
          </a:p>
          <a:p>
            <a:pPr>
              <a:buNone/>
            </a:pPr>
            <a:r>
              <a:rPr lang="en-US" sz="2400" dirty="0" smtClean="0"/>
              <a:t>                     children by half by the year 2015</a:t>
            </a: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6038"/>
            <a:ext cx="8229600" cy="715962"/>
          </a:xfrm>
        </p:spPr>
        <p:txBody>
          <a:bodyPr>
            <a:normAutofit/>
          </a:bodyPr>
          <a:lstStyle/>
          <a:p>
            <a:r>
              <a:rPr lang="en-US" sz="2400" b="1" dirty="0" smtClean="0">
                <a:solidFill>
                  <a:srgbClr val="C00000"/>
                </a:solidFill>
              </a:rPr>
              <a:t>Management of  Severe Malnutrition</a:t>
            </a:r>
            <a:endParaRPr lang="en-US" sz="2800" b="1" dirty="0" smtClean="0">
              <a:solidFill>
                <a:srgbClr val="C00000"/>
              </a:solidFill>
            </a:endParaRPr>
          </a:p>
        </p:txBody>
      </p:sp>
      <p:pic>
        <p:nvPicPr>
          <p:cNvPr id="1026" name="Picture 2"/>
          <p:cNvPicPr>
            <a:picLocks noChangeAspect="1" noChangeArrowheads="1"/>
          </p:cNvPicPr>
          <p:nvPr/>
        </p:nvPicPr>
        <p:blipFill>
          <a:blip r:embed="rId3"/>
          <a:srcRect r="870"/>
          <a:stretch>
            <a:fillRect/>
          </a:stretch>
        </p:blipFill>
        <p:spPr bwMode="auto">
          <a:xfrm>
            <a:off x="152400" y="990600"/>
            <a:ext cx="8686800" cy="56007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p:cNvPicPr>
            <a:picLocks noChangeAspect="1" noChangeArrowheads="1"/>
          </p:cNvPicPr>
          <p:nvPr/>
        </p:nvPicPr>
        <p:blipFill>
          <a:blip r:embed="rId2"/>
          <a:srcRect t="7882"/>
          <a:stretch>
            <a:fillRect/>
          </a:stretch>
        </p:blipFill>
        <p:spPr bwMode="auto">
          <a:xfrm>
            <a:off x="609600" y="838200"/>
            <a:ext cx="8229600" cy="5867400"/>
          </a:xfrm>
          <a:prstGeom prst="rect">
            <a:avLst/>
          </a:prstGeom>
          <a:noFill/>
          <a:ln w="9525">
            <a:noFill/>
            <a:miter lim="800000"/>
            <a:headEnd/>
            <a:tailEnd/>
          </a:ln>
          <a:effectLst/>
        </p:spPr>
      </p:pic>
      <p:sp>
        <p:nvSpPr>
          <p:cNvPr id="4" name="TextBox 3"/>
          <p:cNvSpPr txBox="1"/>
          <p:nvPr/>
        </p:nvSpPr>
        <p:spPr>
          <a:xfrm>
            <a:off x="990600" y="224135"/>
            <a:ext cx="6857262" cy="461665"/>
          </a:xfrm>
          <a:prstGeom prst="rect">
            <a:avLst/>
          </a:prstGeom>
          <a:noFill/>
        </p:spPr>
        <p:txBody>
          <a:bodyPr wrap="none" rtlCol="0">
            <a:spAutoFit/>
          </a:bodyPr>
          <a:lstStyle/>
          <a:p>
            <a:r>
              <a:rPr lang="en-US" sz="2400" b="1" dirty="0" smtClean="0">
                <a:solidFill>
                  <a:srgbClr val="C00000"/>
                </a:solidFill>
              </a:rPr>
              <a:t>Timeframe for management of severe malnutrition</a:t>
            </a:r>
            <a:endParaRPr lang="en-US" sz="2400" b="1" dirty="0">
              <a:solidFill>
                <a:srgbClr val="C00000"/>
              </a:solidFill>
            </a:endParaRPr>
          </a:p>
        </p:txBody>
      </p:sp>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170" name="Picture 2"/>
          <p:cNvPicPr>
            <a:picLocks noChangeAspect="1" noChangeArrowheads="1"/>
          </p:cNvPicPr>
          <p:nvPr/>
        </p:nvPicPr>
        <p:blipFill>
          <a:blip r:embed="rId2"/>
          <a:srcRect/>
          <a:stretch>
            <a:fillRect/>
          </a:stretch>
        </p:blipFill>
        <p:spPr bwMode="auto">
          <a:xfrm>
            <a:off x="762000" y="990600"/>
            <a:ext cx="7772399" cy="5257800"/>
          </a:xfrm>
          <a:prstGeom prst="rect">
            <a:avLst/>
          </a:prstGeom>
          <a:noFill/>
          <a:ln w="9525">
            <a:noFill/>
            <a:miter lim="800000"/>
            <a:headEnd/>
            <a:tailEnd/>
          </a:ln>
          <a:effectLst/>
        </p:spPr>
      </p:pic>
      <p:sp>
        <p:nvSpPr>
          <p:cNvPr id="3" name="TextBox 2"/>
          <p:cNvSpPr txBox="1"/>
          <p:nvPr/>
        </p:nvSpPr>
        <p:spPr>
          <a:xfrm>
            <a:off x="990600" y="316468"/>
            <a:ext cx="7532831" cy="369332"/>
          </a:xfrm>
          <a:prstGeom prst="rect">
            <a:avLst/>
          </a:prstGeom>
          <a:noFill/>
        </p:spPr>
        <p:txBody>
          <a:bodyPr wrap="none" rtlCol="0">
            <a:spAutoFit/>
          </a:bodyPr>
          <a:lstStyle/>
          <a:p>
            <a:r>
              <a:rPr lang="en-US" b="1" dirty="0" smtClean="0">
                <a:solidFill>
                  <a:srgbClr val="C00000"/>
                </a:solidFill>
              </a:rPr>
              <a:t>Conceptual model of how interventions can affect early child development</a:t>
            </a:r>
            <a:endParaRPr lang="en-US" dirty="0">
              <a:solidFill>
                <a:srgbClr val="C00000"/>
              </a:solidFill>
            </a:endParaRP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8915400" cy="762000"/>
          </a:xfrm>
        </p:spPr>
        <p:txBody>
          <a:bodyPr>
            <a:normAutofit/>
          </a:bodyPr>
          <a:lstStyle/>
          <a:p>
            <a:r>
              <a:rPr lang="en-US" sz="2800" b="1" dirty="0" smtClean="0">
                <a:solidFill>
                  <a:srgbClr val="C00000"/>
                </a:solidFill>
              </a:rPr>
              <a:t>Nutritional </a:t>
            </a:r>
            <a:r>
              <a:rPr lang="en-US" sz="2800" b="1" dirty="0" err="1" smtClean="0">
                <a:solidFill>
                  <a:srgbClr val="C00000"/>
                </a:solidFill>
              </a:rPr>
              <a:t>Programmes</a:t>
            </a:r>
            <a:r>
              <a:rPr lang="en-US" sz="2800" b="1" dirty="0" smtClean="0">
                <a:solidFill>
                  <a:srgbClr val="C00000"/>
                </a:solidFill>
              </a:rPr>
              <a:t> in India</a:t>
            </a:r>
            <a:endParaRPr lang="en-US" sz="2800" b="1" dirty="0">
              <a:solidFill>
                <a:schemeClr val="tx2"/>
              </a:solidFill>
            </a:endParaRPr>
          </a:p>
        </p:txBody>
      </p:sp>
      <p:sp>
        <p:nvSpPr>
          <p:cNvPr id="3" name="Content Placeholder 2"/>
          <p:cNvSpPr>
            <a:spLocks noGrp="1"/>
          </p:cNvSpPr>
          <p:nvPr>
            <p:ph idx="1"/>
          </p:nvPr>
        </p:nvSpPr>
        <p:spPr>
          <a:xfrm>
            <a:off x="228600" y="838200"/>
            <a:ext cx="8686800" cy="5791200"/>
          </a:xfrm>
        </p:spPr>
        <p:txBody>
          <a:bodyPr>
            <a:normAutofit/>
          </a:bodyPr>
          <a:lstStyle/>
          <a:p>
            <a:r>
              <a:rPr lang="en-US" sz="2400" dirty="0" smtClean="0"/>
              <a:t>Ministry of Social Welfare</a:t>
            </a:r>
          </a:p>
          <a:p>
            <a:pPr lvl="1"/>
            <a:r>
              <a:rPr lang="en-US" sz="2400" dirty="0" smtClean="0"/>
              <a:t>ICDS </a:t>
            </a:r>
            <a:r>
              <a:rPr lang="en-US" sz="2400" dirty="0" err="1" smtClean="0"/>
              <a:t>programme</a:t>
            </a:r>
            <a:endParaRPr lang="en-US" sz="2400" dirty="0" smtClean="0"/>
          </a:p>
          <a:p>
            <a:pPr lvl="1"/>
            <a:r>
              <a:rPr lang="en-US" sz="2400" dirty="0" smtClean="0"/>
              <a:t> </a:t>
            </a:r>
            <a:r>
              <a:rPr lang="en-US" sz="2400" dirty="0" err="1" smtClean="0"/>
              <a:t>Balwadi</a:t>
            </a:r>
            <a:r>
              <a:rPr lang="en-US" sz="2400" dirty="0" smtClean="0"/>
              <a:t> nutrition </a:t>
            </a:r>
            <a:r>
              <a:rPr lang="en-US" sz="2400" dirty="0" err="1" smtClean="0"/>
              <a:t>programme</a:t>
            </a:r>
            <a:endParaRPr lang="en-US" sz="2400" dirty="0" smtClean="0"/>
          </a:p>
          <a:p>
            <a:pPr lvl="1"/>
            <a:r>
              <a:rPr lang="en-US" sz="2400" dirty="0" smtClean="0"/>
              <a:t> Special Nutrition </a:t>
            </a:r>
            <a:r>
              <a:rPr lang="en-US" sz="2400" dirty="0" err="1" smtClean="0"/>
              <a:t>programme</a:t>
            </a:r>
            <a:endParaRPr lang="en-US" sz="2400" dirty="0" smtClean="0"/>
          </a:p>
          <a:p>
            <a:endParaRPr lang="en-US" sz="2400" dirty="0" smtClean="0"/>
          </a:p>
          <a:p>
            <a:r>
              <a:rPr lang="en-US" sz="2400" dirty="0" smtClean="0"/>
              <a:t>Ministry of Health and Family Welfare</a:t>
            </a:r>
          </a:p>
          <a:p>
            <a:pPr lvl="1"/>
            <a:r>
              <a:rPr lang="en-US" sz="2400" dirty="0" smtClean="0"/>
              <a:t>Prophylaxis against nutritional </a:t>
            </a:r>
            <a:r>
              <a:rPr lang="en-US" sz="2400" dirty="0" err="1" smtClean="0"/>
              <a:t>anaemia</a:t>
            </a:r>
            <a:endParaRPr lang="en-US" sz="2400" dirty="0" smtClean="0"/>
          </a:p>
          <a:p>
            <a:pPr lvl="1"/>
            <a:r>
              <a:rPr lang="en-US" sz="2400" dirty="0" smtClean="0"/>
              <a:t>Vitamin A prophylaxis </a:t>
            </a:r>
            <a:r>
              <a:rPr lang="en-US" sz="2400" dirty="0" err="1" smtClean="0"/>
              <a:t>programme</a:t>
            </a:r>
            <a:endParaRPr lang="en-US" sz="2400" dirty="0" smtClean="0"/>
          </a:p>
          <a:p>
            <a:pPr lvl="1"/>
            <a:r>
              <a:rPr lang="it-IT" sz="2400" dirty="0" smtClean="0"/>
              <a:t>Iodine Deficiency Disorders Control programme</a:t>
            </a:r>
          </a:p>
          <a:p>
            <a:endParaRPr lang="en-US" sz="2400" dirty="0" smtClean="0"/>
          </a:p>
          <a:p>
            <a:r>
              <a:rPr lang="en-US" sz="2400" dirty="0" smtClean="0"/>
              <a:t>Ministry of Education</a:t>
            </a:r>
          </a:p>
          <a:p>
            <a:pPr lvl="1"/>
            <a:r>
              <a:rPr lang="en-US" sz="2400" dirty="0" smtClean="0"/>
              <a:t>Mid Day Meal </a:t>
            </a:r>
            <a:r>
              <a:rPr lang="en-US" sz="2400" dirty="0" err="1" smtClean="0"/>
              <a:t>programme</a:t>
            </a:r>
            <a:endParaRPr lang="en-US" sz="2400" b="1"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228600"/>
            <a:ext cx="8915400" cy="762000"/>
          </a:xfrm>
        </p:spPr>
        <p:txBody>
          <a:bodyPr>
            <a:normAutofit/>
          </a:bodyPr>
          <a:lstStyle/>
          <a:p>
            <a:r>
              <a:rPr lang="en-US" sz="2800" b="1" dirty="0" smtClean="0">
                <a:solidFill>
                  <a:srgbClr val="C00000"/>
                </a:solidFill>
              </a:rPr>
              <a:t>Interventions under ICDS</a:t>
            </a:r>
            <a:endParaRPr lang="en-US" sz="2800" b="1" dirty="0">
              <a:solidFill>
                <a:schemeClr val="tx2"/>
              </a:solidFill>
            </a:endParaRPr>
          </a:p>
        </p:txBody>
      </p:sp>
      <p:graphicFrame>
        <p:nvGraphicFramePr>
          <p:cNvPr id="5" name="Table 4"/>
          <p:cNvGraphicFramePr>
            <a:graphicFrameLocks noGrp="1"/>
          </p:cNvGraphicFramePr>
          <p:nvPr/>
        </p:nvGraphicFramePr>
        <p:xfrm>
          <a:off x="228600" y="990600"/>
          <a:ext cx="8610600" cy="5558247"/>
        </p:xfrm>
        <a:graphic>
          <a:graphicData uri="http://schemas.openxmlformats.org/drawingml/2006/table">
            <a:tbl>
              <a:tblPr firstRow="1" bandRow="1">
                <a:tableStyleId>{5C22544A-7EE6-4342-B048-85BDC9FD1C3A}</a:tableStyleId>
              </a:tblPr>
              <a:tblGrid>
                <a:gridCol w="2870200"/>
                <a:gridCol w="2870200"/>
                <a:gridCol w="2870200"/>
              </a:tblGrid>
              <a:tr h="381000">
                <a:tc>
                  <a:txBody>
                    <a:bodyPr/>
                    <a:lstStyle/>
                    <a:p>
                      <a:r>
                        <a:rPr lang="en-US" sz="2000" b="1" kern="1200" baseline="0" dirty="0" smtClean="0">
                          <a:solidFill>
                            <a:schemeClr val="tx1"/>
                          </a:solidFill>
                          <a:latin typeface="+mn-lt"/>
                          <a:ea typeface="+mn-ea"/>
                          <a:cs typeface="+mn-cs"/>
                        </a:rPr>
                        <a:t>Services</a:t>
                      </a:r>
                    </a:p>
                  </a:txBody>
                  <a:tcPr/>
                </a:tc>
                <a:tc>
                  <a:txBody>
                    <a:bodyPr/>
                    <a:lstStyle/>
                    <a:p>
                      <a:r>
                        <a:rPr lang="en-US" sz="2000" b="1" kern="1200" baseline="0" dirty="0" smtClean="0">
                          <a:solidFill>
                            <a:schemeClr val="tx1"/>
                          </a:solidFill>
                          <a:latin typeface="+mn-lt"/>
                          <a:ea typeface="+mn-ea"/>
                          <a:cs typeface="+mn-cs"/>
                        </a:rPr>
                        <a:t>Target Group</a:t>
                      </a:r>
                      <a:endParaRPr lang="en-US" sz="2000" b="1" dirty="0">
                        <a:solidFill>
                          <a:schemeClr val="tx1"/>
                        </a:solidFill>
                      </a:endParaRPr>
                    </a:p>
                  </a:txBody>
                  <a:tcPr/>
                </a:tc>
                <a:tc>
                  <a:txBody>
                    <a:bodyPr/>
                    <a:lstStyle/>
                    <a:p>
                      <a:r>
                        <a:rPr lang="en-US" sz="2000" b="1" kern="1200" baseline="0" dirty="0" smtClean="0">
                          <a:solidFill>
                            <a:schemeClr val="tx1"/>
                          </a:solidFill>
                          <a:latin typeface="+mn-lt"/>
                          <a:ea typeface="+mn-ea"/>
                          <a:cs typeface="+mn-cs"/>
                        </a:rPr>
                        <a:t>Services Provider</a:t>
                      </a:r>
                      <a:endParaRPr lang="en-US" sz="2000" b="1" dirty="0">
                        <a:solidFill>
                          <a:schemeClr val="tx1"/>
                        </a:solidFill>
                      </a:endParaRPr>
                    </a:p>
                  </a:txBody>
                  <a:tcPr/>
                </a:tc>
              </a:tr>
              <a:tr h="714829">
                <a:tc>
                  <a:txBody>
                    <a:bodyPr/>
                    <a:lstStyle/>
                    <a:p>
                      <a:r>
                        <a:rPr lang="en-US" sz="2000" b="0" kern="1200" baseline="0" dirty="0" smtClean="0">
                          <a:solidFill>
                            <a:schemeClr val="tx1"/>
                          </a:solidFill>
                          <a:latin typeface="+mn-lt"/>
                          <a:ea typeface="+mn-ea"/>
                          <a:cs typeface="+mn-cs"/>
                        </a:rPr>
                        <a:t>Supplementary Nutrition</a:t>
                      </a:r>
                    </a:p>
                    <a:p>
                      <a:r>
                        <a:rPr lang="en-US" sz="2000" b="0" kern="1200" baseline="0" dirty="0" smtClean="0">
                          <a:solidFill>
                            <a:schemeClr val="tx1"/>
                          </a:solidFill>
                          <a:latin typeface="+mn-lt"/>
                          <a:ea typeface="+mn-ea"/>
                          <a:cs typeface="+mn-cs"/>
                        </a:rPr>
                        <a:t>&amp; Growth monitoring</a:t>
                      </a:r>
                    </a:p>
                  </a:txBody>
                  <a:tcPr/>
                </a:tc>
                <a:tc>
                  <a:txBody>
                    <a:bodyPr/>
                    <a:lstStyle/>
                    <a:p>
                      <a:r>
                        <a:rPr lang="en-US" sz="2000" b="0" kern="1200" baseline="0" dirty="0" smtClean="0">
                          <a:solidFill>
                            <a:schemeClr val="tx1"/>
                          </a:solidFill>
                          <a:latin typeface="+mn-lt"/>
                          <a:ea typeface="+mn-ea"/>
                          <a:cs typeface="+mn-cs"/>
                        </a:rPr>
                        <a:t>Children below 6 years; pregnant and lactating mothers</a:t>
                      </a:r>
                    </a:p>
                  </a:txBody>
                  <a:tcPr/>
                </a:tc>
                <a:tc>
                  <a:txBody>
                    <a:bodyPr/>
                    <a:lstStyle/>
                    <a:p>
                      <a:r>
                        <a:rPr lang="en-US" sz="2000" b="0" kern="1200" baseline="0" dirty="0" err="1" smtClean="0">
                          <a:solidFill>
                            <a:schemeClr val="tx1"/>
                          </a:solidFill>
                          <a:latin typeface="+mn-lt"/>
                          <a:ea typeface="+mn-ea"/>
                          <a:cs typeface="+mn-cs"/>
                        </a:rPr>
                        <a:t>Anganwadi</a:t>
                      </a:r>
                      <a:r>
                        <a:rPr lang="en-US" sz="2000" b="0" kern="1200" baseline="0" dirty="0" smtClean="0">
                          <a:solidFill>
                            <a:schemeClr val="tx1"/>
                          </a:solidFill>
                          <a:latin typeface="+mn-lt"/>
                          <a:ea typeface="+mn-ea"/>
                          <a:cs typeface="+mn-cs"/>
                        </a:rPr>
                        <a:t> Workers (AWW) &amp; </a:t>
                      </a:r>
                      <a:r>
                        <a:rPr lang="en-US" sz="2000" b="0" kern="1200" baseline="0" dirty="0" err="1" smtClean="0">
                          <a:solidFill>
                            <a:schemeClr val="tx1"/>
                          </a:solidFill>
                          <a:latin typeface="+mn-lt"/>
                          <a:ea typeface="+mn-ea"/>
                          <a:cs typeface="+mn-cs"/>
                        </a:rPr>
                        <a:t>Anganwadi</a:t>
                      </a:r>
                      <a:endParaRPr lang="en-US" sz="2000" b="0" kern="1200" baseline="0" dirty="0" smtClean="0">
                        <a:solidFill>
                          <a:schemeClr val="tx1"/>
                        </a:solidFill>
                        <a:latin typeface="+mn-lt"/>
                        <a:ea typeface="+mn-ea"/>
                        <a:cs typeface="+mn-cs"/>
                      </a:endParaRPr>
                    </a:p>
                    <a:p>
                      <a:r>
                        <a:rPr lang="en-US" sz="2000" b="0" kern="1200" baseline="0" dirty="0" smtClean="0">
                          <a:solidFill>
                            <a:schemeClr val="tx1"/>
                          </a:solidFill>
                          <a:latin typeface="+mn-lt"/>
                          <a:ea typeface="+mn-ea"/>
                          <a:cs typeface="+mn-cs"/>
                        </a:rPr>
                        <a:t>Helper (AWH)</a:t>
                      </a:r>
                    </a:p>
                  </a:txBody>
                  <a:tcPr/>
                </a:tc>
              </a:tr>
              <a:tr h="714829">
                <a:tc>
                  <a:txBody>
                    <a:bodyPr/>
                    <a:lstStyle/>
                    <a:p>
                      <a:r>
                        <a:rPr lang="en-US" sz="2000" b="0" kern="1200" baseline="0" dirty="0" smtClean="0">
                          <a:solidFill>
                            <a:schemeClr val="tx1"/>
                          </a:solidFill>
                          <a:latin typeface="+mn-lt"/>
                          <a:ea typeface="+mn-ea"/>
                          <a:cs typeface="+mn-cs"/>
                        </a:rPr>
                        <a:t>Immunization</a:t>
                      </a:r>
                    </a:p>
                  </a:txBody>
                  <a:tcPr/>
                </a:tc>
                <a:tc>
                  <a:txBody>
                    <a:bodyPr/>
                    <a:lstStyle/>
                    <a:p>
                      <a:r>
                        <a:rPr lang="en-US" sz="2000" b="0" kern="1200" baseline="0" dirty="0" smtClean="0">
                          <a:solidFill>
                            <a:schemeClr val="tx1"/>
                          </a:solidFill>
                          <a:latin typeface="+mn-lt"/>
                          <a:ea typeface="+mn-ea"/>
                          <a:cs typeface="+mn-cs"/>
                        </a:rPr>
                        <a:t>Children below 6 years; pregnant mothers</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0" kern="1200" baseline="0" dirty="0" smtClean="0">
                          <a:solidFill>
                            <a:schemeClr val="tx1"/>
                          </a:solidFill>
                          <a:latin typeface="+mn-lt"/>
                          <a:ea typeface="+mn-ea"/>
                          <a:cs typeface="+mn-cs"/>
                        </a:rPr>
                        <a:t>ANM/MO</a:t>
                      </a:r>
                    </a:p>
                  </a:txBody>
                  <a:tcPr/>
                </a:tc>
              </a:tr>
              <a:tr h="714829">
                <a:tc>
                  <a:txBody>
                    <a:bodyPr/>
                    <a:lstStyle/>
                    <a:p>
                      <a:r>
                        <a:rPr lang="en-US" sz="2000" b="0" kern="1200" baseline="0" dirty="0" smtClean="0">
                          <a:solidFill>
                            <a:schemeClr val="tx1"/>
                          </a:solidFill>
                          <a:latin typeface="+mn-lt"/>
                          <a:ea typeface="+mn-ea"/>
                          <a:cs typeface="+mn-cs"/>
                        </a:rPr>
                        <a:t>Health Checkups</a:t>
                      </a:r>
                    </a:p>
                  </a:txBody>
                  <a:tcPr/>
                </a:tc>
                <a:tc>
                  <a:txBody>
                    <a:bodyPr/>
                    <a:lstStyle/>
                    <a:p>
                      <a:r>
                        <a:rPr lang="en-US" sz="2000" b="0" kern="1200" baseline="0" dirty="0" smtClean="0">
                          <a:solidFill>
                            <a:schemeClr val="tx1"/>
                          </a:solidFill>
                          <a:latin typeface="+mn-lt"/>
                          <a:ea typeface="+mn-ea"/>
                          <a:cs typeface="+mn-cs"/>
                        </a:rPr>
                        <a:t>Children below 6 years; pregnant and lactating mothers</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0" kern="1200" baseline="0" dirty="0" smtClean="0">
                          <a:solidFill>
                            <a:schemeClr val="tx1"/>
                          </a:solidFill>
                          <a:latin typeface="+mn-lt"/>
                          <a:ea typeface="+mn-ea"/>
                          <a:cs typeface="+mn-cs"/>
                        </a:rPr>
                        <a:t>ANM/MO/AWW</a:t>
                      </a:r>
                      <a:endParaRPr lang="en-US" sz="2000" b="0" dirty="0" smtClean="0">
                        <a:solidFill>
                          <a:schemeClr val="tx1"/>
                        </a:solidFill>
                      </a:endParaRPr>
                    </a:p>
                    <a:p>
                      <a:endParaRPr lang="en-US" sz="2000" b="0" dirty="0">
                        <a:solidFill>
                          <a:schemeClr val="tx1"/>
                        </a:solidFill>
                      </a:endParaRPr>
                    </a:p>
                  </a:txBody>
                  <a:tcPr/>
                </a:tc>
              </a:tr>
              <a:tr h="714829">
                <a:tc>
                  <a:txBody>
                    <a:bodyPr/>
                    <a:lstStyle/>
                    <a:p>
                      <a:r>
                        <a:rPr lang="en-US" sz="2000" b="0" kern="1200" baseline="0" dirty="0" smtClean="0">
                          <a:solidFill>
                            <a:schemeClr val="tx1"/>
                          </a:solidFill>
                          <a:latin typeface="+mn-lt"/>
                          <a:ea typeface="+mn-ea"/>
                          <a:cs typeface="+mn-cs"/>
                        </a:rPr>
                        <a:t>Treatment &amp; Referral</a:t>
                      </a:r>
                    </a:p>
                  </a:txBody>
                  <a:tcPr/>
                </a:tc>
                <a:tc>
                  <a:txBody>
                    <a:bodyPr/>
                    <a:lstStyle/>
                    <a:p>
                      <a:r>
                        <a:rPr lang="en-US" sz="2000" b="0" kern="1200" baseline="0" dirty="0" smtClean="0">
                          <a:solidFill>
                            <a:schemeClr val="tx1"/>
                          </a:solidFill>
                          <a:latin typeface="+mn-lt"/>
                          <a:ea typeface="+mn-ea"/>
                          <a:cs typeface="+mn-cs"/>
                        </a:rPr>
                        <a:t>Children below 6 years; pregnant and lactating mothers</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0" kern="1200" baseline="0" dirty="0" smtClean="0">
                          <a:solidFill>
                            <a:schemeClr val="tx1"/>
                          </a:solidFill>
                          <a:latin typeface="+mn-lt"/>
                          <a:ea typeface="+mn-ea"/>
                          <a:cs typeface="+mn-cs"/>
                        </a:rPr>
                        <a:t>AWW/ANM/MO</a:t>
                      </a:r>
                      <a:endParaRPr lang="en-US" sz="2000" b="0" dirty="0" smtClean="0">
                        <a:solidFill>
                          <a:schemeClr val="tx1"/>
                        </a:solidFill>
                      </a:endParaRPr>
                    </a:p>
                    <a:p>
                      <a:endParaRPr lang="en-US" sz="2000" b="0" dirty="0">
                        <a:solidFill>
                          <a:schemeClr val="tx1"/>
                        </a:solidFill>
                      </a:endParaRPr>
                    </a:p>
                  </a:txBody>
                  <a:tcPr/>
                </a:tc>
              </a:tr>
              <a:tr h="714829">
                <a:tc>
                  <a:txBody>
                    <a:bodyPr/>
                    <a:lstStyle/>
                    <a:p>
                      <a:r>
                        <a:rPr lang="en-US" sz="2000" b="0" kern="1200" baseline="0" dirty="0" smtClean="0">
                          <a:solidFill>
                            <a:schemeClr val="tx1"/>
                          </a:solidFill>
                          <a:latin typeface="+mn-lt"/>
                          <a:ea typeface="+mn-ea"/>
                          <a:cs typeface="+mn-cs"/>
                        </a:rPr>
                        <a:t>Pre-School Education</a:t>
                      </a:r>
                    </a:p>
                  </a:txBody>
                  <a:tcPr/>
                </a:tc>
                <a:tc>
                  <a:txBody>
                    <a:bodyPr/>
                    <a:lstStyle/>
                    <a:p>
                      <a:r>
                        <a:rPr lang="en-US" sz="2000" b="0" kern="1200" baseline="0" dirty="0" smtClean="0">
                          <a:solidFill>
                            <a:schemeClr val="tx1"/>
                          </a:solidFill>
                          <a:latin typeface="+mn-lt"/>
                          <a:ea typeface="+mn-ea"/>
                          <a:cs typeface="+mn-cs"/>
                        </a:rPr>
                        <a:t>Children 3-6 years</a:t>
                      </a:r>
                      <a:endParaRPr lang="en-US" sz="2000" b="0" dirty="0">
                        <a:solidFill>
                          <a:schemeClr val="tx1"/>
                        </a:solidFill>
                      </a:endParaRPr>
                    </a:p>
                  </a:txBody>
                  <a:tcPr/>
                </a:tc>
                <a:tc>
                  <a:txBody>
                    <a:bodyPr/>
                    <a:lstStyle/>
                    <a:p>
                      <a:r>
                        <a:rPr lang="en-US" sz="2000" b="0" kern="1200" baseline="0" dirty="0" smtClean="0">
                          <a:solidFill>
                            <a:schemeClr val="tx1"/>
                          </a:solidFill>
                          <a:latin typeface="+mn-lt"/>
                          <a:ea typeface="+mn-ea"/>
                          <a:cs typeface="+mn-cs"/>
                        </a:rPr>
                        <a:t>AWW</a:t>
                      </a:r>
                      <a:endParaRPr lang="en-US" sz="2000" b="0" dirty="0">
                        <a:solidFill>
                          <a:schemeClr val="tx1"/>
                        </a:solidFill>
                      </a:endParaRPr>
                    </a:p>
                  </a:txBody>
                  <a:tcPr/>
                </a:tc>
              </a:tr>
              <a:tr h="714829">
                <a:tc>
                  <a:txBody>
                    <a:bodyPr/>
                    <a:lstStyle/>
                    <a:p>
                      <a:r>
                        <a:rPr lang="en-US" sz="2000" b="0" kern="1200" baseline="0" dirty="0" smtClean="0">
                          <a:solidFill>
                            <a:schemeClr val="tx1"/>
                          </a:solidFill>
                          <a:latin typeface="+mn-lt"/>
                          <a:ea typeface="+mn-ea"/>
                          <a:cs typeface="+mn-cs"/>
                        </a:rPr>
                        <a:t>Nutrition &amp; Health Education</a:t>
                      </a:r>
                    </a:p>
                  </a:txBody>
                  <a:tcPr/>
                </a:tc>
                <a:tc>
                  <a:txBody>
                    <a:bodyPr/>
                    <a:lstStyle/>
                    <a:p>
                      <a:r>
                        <a:rPr lang="en-US" sz="2000" b="0" kern="1200" baseline="0" dirty="0" smtClean="0">
                          <a:solidFill>
                            <a:schemeClr val="tx1"/>
                          </a:solidFill>
                          <a:latin typeface="+mn-lt"/>
                          <a:ea typeface="+mn-ea"/>
                          <a:cs typeface="+mn-cs"/>
                        </a:rPr>
                        <a:t>Women (15- 45 years)</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b="0" kern="1200" baseline="0" dirty="0" smtClean="0">
                          <a:solidFill>
                            <a:schemeClr val="tx1"/>
                          </a:solidFill>
                          <a:latin typeface="+mn-lt"/>
                          <a:ea typeface="+mn-ea"/>
                          <a:cs typeface="+mn-cs"/>
                        </a:rPr>
                        <a:t>AWW/ANM/MO</a:t>
                      </a:r>
                      <a:endParaRPr lang="en-US" sz="2000" b="0" dirty="0" smtClean="0">
                        <a:solidFill>
                          <a:schemeClr val="tx1"/>
                        </a:solidFill>
                      </a:endParaRPr>
                    </a:p>
                    <a:p>
                      <a:endParaRPr lang="en-US" sz="2000" b="0" dirty="0">
                        <a:solidFill>
                          <a:schemeClr val="tx1"/>
                        </a:solidFill>
                      </a:endParaRPr>
                    </a:p>
                  </a:txBody>
                  <a:tcPr/>
                </a:tc>
              </a:tr>
            </a:tbl>
          </a:graphicData>
        </a:graphic>
      </p:graphicFrame>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6038"/>
            <a:ext cx="8229600" cy="715962"/>
          </a:xfrm>
        </p:spPr>
        <p:txBody>
          <a:bodyPr>
            <a:normAutofit fontScale="90000"/>
          </a:bodyPr>
          <a:lstStyle/>
          <a:p>
            <a:r>
              <a:rPr lang="en-US" sz="2800" b="1" dirty="0" smtClean="0">
                <a:solidFill>
                  <a:srgbClr val="C00000"/>
                </a:solidFill>
              </a:rPr>
              <a:t>Integrated Child Development Services (ICDS) program</a:t>
            </a:r>
            <a:endParaRPr lang="en-US" sz="2800" b="1" dirty="0">
              <a:solidFill>
                <a:srgbClr val="C00000"/>
              </a:solidFill>
            </a:endParaRPr>
          </a:p>
        </p:txBody>
      </p:sp>
      <p:sp>
        <p:nvSpPr>
          <p:cNvPr id="3" name="Content Placeholder 2"/>
          <p:cNvSpPr>
            <a:spLocks noGrp="1"/>
          </p:cNvSpPr>
          <p:nvPr>
            <p:ph idx="1"/>
          </p:nvPr>
        </p:nvSpPr>
        <p:spPr>
          <a:xfrm>
            <a:off x="228600" y="762000"/>
            <a:ext cx="8686800" cy="5791200"/>
          </a:xfrm>
        </p:spPr>
        <p:txBody>
          <a:bodyPr>
            <a:normAutofit/>
          </a:bodyPr>
          <a:lstStyle/>
          <a:p>
            <a:pPr marL="457200" indent="-457200"/>
            <a:r>
              <a:rPr lang="en-US" sz="2400" dirty="0" smtClean="0"/>
              <a:t>Mismatch between the program’s intentions and its actual implementation</a:t>
            </a:r>
          </a:p>
          <a:p>
            <a:pPr marL="457200" indent="-457200"/>
            <a:r>
              <a:rPr lang="en-US" sz="2400" b="1" dirty="0" smtClean="0"/>
              <a:t>Key mismatches are:</a:t>
            </a:r>
          </a:p>
          <a:p>
            <a:pPr marL="457200" indent="-457200"/>
            <a:endParaRPr lang="en-US" sz="2400" b="1" dirty="0" smtClean="0"/>
          </a:p>
          <a:p>
            <a:pPr marL="857250" lvl="1" indent="-457200"/>
            <a:r>
              <a:rPr lang="en-US" sz="2400" dirty="0" smtClean="0"/>
              <a:t>Dominant focus on food supplementation</a:t>
            </a:r>
          </a:p>
          <a:p>
            <a:pPr marL="857250" lvl="1" indent="-457200"/>
            <a:r>
              <a:rPr lang="en-US" sz="2400" dirty="0" smtClean="0"/>
              <a:t>Service delivery is not sufficiently focused on the youngest children (under three) </a:t>
            </a:r>
          </a:p>
          <a:p>
            <a:pPr marL="857250" lvl="1" indent="-457200"/>
            <a:r>
              <a:rPr lang="en-US" sz="2400" dirty="0" smtClean="0"/>
              <a:t>ICDS is only partially succeeding in preferentially targeting girls and lower castes (who are at higher risk of </a:t>
            </a:r>
            <a:r>
              <a:rPr lang="en-US" sz="2400" dirty="0" err="1" smtClean="0"/>
              <a:t>undernutrition</a:t>
            </a:r>
            <a:r>
              <a:rPr lang="en-US" sz="2400" dirty="0" smtClean="0"/>
              <a:t>)</a:t>
            </a:r>
          </a:p>
          <a:p>
            <a:pPr marL="857250" lvl="1" indent="-457200"/>
            <a:r>
              <a:rPr lang="en-US" sz="2400" dirty="0" smtClean="0"/>
              <a:t>The poorest states and those with the highest levels of </a:t>
            </a:r>
            <a:r>
              <a:rPr lang="en-US" sz="2400" dirty="0" err="1" smtClean="0"/>
              <a:t>undernutrition</a:t>
            </a:r>
            <a:r>
              <a:rPr lang="en-US" sz="2400" dirty="0" smtClean="0"/>
              <a:t> still have the lowest levels of program funding and coverage by ICDS activities</a:t>
            </a:r>
            <a:endParaRPr lang="en-US" sz="2400"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6038"/>
            <a:ext cx="8229600" cy="715962"/>
          </a:xfrm>
        </p:spPr>
        <p:txBody>
          <a:bodyPr>
            <a:normAutofit/>
          </a:bodyPr>
          <a:lstStyle/>
          <a:p>
            <a:r>
              <a:rPr lang="en-US" sz="2800" b="1" dirty="0" smtClean="0">
                <a:solidFill>
                  <a:srgbClr val="C00000"/>
                </a:solidFill>
              </a:rPr>
              <a:t>Redirecting ICDS</a:t>
            </a:r>
            <a:endParaRPr lang="en-US" sz="2800" b="1" dirty="0">
              <a:solidFill>
                <a:srgbClr val="C00000"/>
              </a:solidFill>
            </a:endParaRPr>
          </a:p>
        </p:txBody>
      </p:sp>
      <p:sp>
        <p:nvSpPr>
          <p:cNvPr id="3" name="Content Placeholder 2"/>
          <p:cNvSpPr>
            <a:spLocks noGrp="1"/>
          </p:cNvSpPr>
          <p:nvPr>
            <p:ph idx="1"/>
          </p:nvPr>
        </p:nvSpPr>
        <p:spPr>
          <a:xfrm>
            <a:off x="228600" y="762000"/>
            <a:ext cx="8686800" cy="5791200"/>
          </a:xfrm>
        </p:spPr>
        <p:txBody>
          <a:bodyPr>
            <a:normAutofit fontScale="92500" lnSpcReduction="10000"/>
          </a:bodyPr>
          <a:lstStyle/>
          <a:p>
            <a:pPr marL="457200" indent="-457200">
              <a:buNone/>
            </a:pPr>
            <a:endParaRPr lang="en-US" sz="2400" dirty="0" smtClean="0"/>
          </a:p>
          <a:p>
            <a:pPr marL="457200" indent="-457200">
              <a:buFont typeface="+mj-lt"/>
              <a:buAutoNum type="arabicPeriod"/>
            </a:pPr>
            <a:r>
              <a:rPr lang="en-US" sz="2400" dirty="0" smtClean="0"/>
              <a:t>Resolve the current ambiguity about the priority of different program objectives and interventions</a:t>
            </a:r>
          </a:p>
          <a:p>
            <a:pPr marL="457200" indent="-457200">
              <a:buFont typeface="+mj-lt"/>
              <a:buAutoNum type="arabicPeriod"/>
            </a:pPr>
            <a:endParaRPr lang="en-US" sz="2400" dirty="0" smtClean="0"/>
          </a:p>
          <a:p>
            <a:pPr marL="457200" indent="-457200">
              <a:buFont typeface="+mj-lt"/>
              <a:buAutoNum type="arabicPeriod"/>
            </a:pPr>
            <a:r>
              <a:rPr lang="en-US" sz="2400" dirty="0" smtClean="0"/>
              <a:t>Emphasis on disease control and prevention activities, education to improve domestic child-care and feeding practices, and micronutrient supplementation</a:t>
            </a:r>
          </a:p>
          <a:p>
            <a:pPr marL="457200" indent="-457200">
              <a:buFont typeface="+mj-lt"/>
              <a:buAutoNum type="arabicPeriod"/>
            </a:pPr>
            <a:endParaRPr lang="en-US" sz="2400" dirty="0" smtClean="0"/>
          </a:p>
          <a:p>
            <a:pPr marL="457200" indent="-457200">
              <a:buFont typeface="+mj-lt"/>
              <a:buAutoNum type="arabicPeriod"/>
            </a:pPr>
            <a:r>
              <a:rPr lang="en-US" sz="2400" dirty="0" smtClean="0"/>
              <a:t>Better targeting towards the most vulnerable age groups (children under three and pregnant women)</a:t>
            </a:r>
          </a:p>
          <a:p>
            <a:pPr marL="457200" indent="-457200">
              <a:buFont typeface="+mj-lt"/>
              <a:buAutoNum type="arabicPeriod"/>
            </a:pPr>
            <a:endParaRPr lang="en-US" sz="2400" dirty="0" smtClean="0"/>
          </a:p>
          <a:p>
            <a:pPr marL="457200" indent="-457200">
              <a:buFont typeface="+mj-lt"/>
              <a:buAutoNum type="arabicPeriod"/>
            </a:pPr>
            <a:r>
              <a:rPr lang="en-US" sz="2400" dirty="0" smtClean="0"/>
              <a:t>Funds and new projects need to be redirected towards the states and districts with the highest prevalence of malnutrition</a:t>
            </a:r>
          </a:p>
          <a:p>
            <a:pPr marL="457200" indent="-457200">
              <a:buFont typeface="+mj-lt"/>
              <a:buAutoNum type="arabicPeriod"/>
            </a:pPr>
            <a:endParaRPr lang="en-US" sz="2400" dirty="0" smtClean="0"/>
          </a:p>
          <a:p>
            <a:pPr marL="457200" indent="-457200">
              <a:buFont typeface="+mj-lt"/>
              <a:buAutoNum type="arabicPeriod"/>
            </a:pPr>
            <a:r>
              <a:rPr lang="en-US" sz="2400" dirty="0" smtClean="0"/>
              <a:t>Supplementary feeding activities need to be better targeted towards those who need it most</a:t>
            </a:r>
          </a:p>
          <a:p>
            <a:pPr marL="457200" indent="-457200">
              <a:buFont typeface="+mj-lt"/>
              <a:buAutoNum type="arabicPeriod"/>
            </a:pPr>
            <a:endParaRPr lang="en-US" sz="2400"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6038"/>
            <a:ext cx="8229600" cy="715962"/>
          </a:xfrm>
        </p:spPr>
        <p:txBody>
          <a:bodyPr>
            <a:normAutofit/>
          </a:bodyPr>
          <a:lstStyle/>
          <a:p>
            <a:r>
              <a:rPr lang="en-US" sz="2800" b="1" dirty="0" smtClean="0">
                <a:solidFill>
                  <a:srgbClr val="C00000"/>
                </a:solidFill>
              </a:rPr>
              <a:t>Redirecting ICDS…</a:t>
            </a:r>
            <a:endParaRPr lang="en-US" sz="2800" b="1" dirty="0">
              <a:solidFill>
                <a:srgbClr val="C00000"/>
              </a:solidFill>
            </a:endParaRPr>
          </a:p>
        </p:txBody>
      </p:sp>
      <p:sp>
        <p:nvSpPr>
          <p:cNvPr id="3" name="Content Placeholder 2"/>
          <p:cNvSpPr>
            <a:spLocks noGrp="1"/>
          </p:cNvSpPr>
          <p:nvPr>
            <p:ph idx="1"/>
          </p:nvPr>
        </p:nvSpPr>
        <p:spPr>
          <a:xfrm>
            <a:off x="228600" y="762000"/>
            <a:ext cx="8686800" cy="5791200"/>
          </a:xfrm>
        </p:spPr>
        <p:txBody>
          <a:bodyPr>
            <a:normAutofit/>
          </a:bodyPr>
          <a:lstStyle/>
          <a:p>
            <a:pPr marL="457200" indent="-457200">
              <a:buFont typeface="+mj-lt"/>
              <a:buAutoNum type="arabicPeriod"/>
            </a:pPr>
            <a:endParaRPr lang="en-US" sz="2400" dirty="0" smtClean="0"/>
          </a:p>
          <a:p>
            <a:pPr marL="457200" indent="-457200">
              <a:buNone/>
            </a:pPr>
            <a:r>
              <a:rPr lang="en-US" sz="2400" dirty="0" smtClean="0"/>
              <a:t>6.   Growth-monitoring activities need to be performed with greater regularity, with an emphasis on using this process to help parents understand how to improve their children’s health and nutrition;</a:t>
            </a:r>
          </a:p>
          <a:p>
            <a:pPr marL="457200" indent="-457200">
              <a:buFont typeface="+mj-lt"/>
              <a:buAutoNum type="arabicPeriod"/>
            </a:pPr>
            <a:endParaRPr lang="en-US" sz="2400" dirty="0" smtClean="0"/>
          </a:p>
          <a:p>
            <a:pPr marL="457200" indent="-457200">
              <a:buNone/>
            </a:pPr>
            <a:r>
              <a:rPr lang="en-US" sz="2400" dirty="0" smtClean="0"/>
              <a:t>7.   Involving communities in the implementation and monitoring of ICDS</a:t>
            </a:r>
          </a:p>
          <a:p>
            <a:pPr marL="457200" indent="-457200">
              <a:buNone/>
            </a:pPr>
            <a:endParaRPr lang="en-US" sz="2400" dirty="0" smtClean="0"/>
          </a:p>
          <a:p>
            <a:pPr marL="457200" indent="-457200">
              <a:buNone/>
            </a:pPr>
            <a:r>
              <a:rPr lang="en-US" sz="2400" dirty="0" smtClean="0"/>
              <a:t>8.   Strengthening of monitoring and evaluation activities through collection of timely, relevant, accessible, high-quality information ⎯and this information needs to be used to improve program functioning by shifting the focus from inputs to results, informing decisions and creating accountability for performance</a:t>
            </a:r>
          </a:p>
          <a:p>
            <a:pPr marL="457200" indent="-457200">
              <a:buFont typeface="+mj-lt"/>
              <a:buAutoNum type="arabicPeriod"/>
            </a:pPr>
            <a:endParaRPr lang="en-US" sz="2400" dirty="0"/>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7410" name="Picture 2"/>
          <p:cNvPicPr>
            <a:picLocks noChangeAspect="1" noChangeArrowheads="1"/>
          </p:cNvPicPr>
          <p:nvPr/>
        </p:nvPicPr>
        <p:blipFill>
          <a:blip r:embed="rId2"/>
          <a:srcRect t="9589" b="5479"/>
          <a:stretch>
            <a:fillRect/>
          </a:stretch>
        </p:blipFill>
        <p:spPr bwMode="auto">
          <a:xfrm>
            <a:off x="376238" y="1219200"/>
            <a:ext cx="8391525" cy="4724400"/>
          </a:xfrm>
          <a:prstGeom prst="rect">
            <a:avLst/>
          </a:prstGeom>
          <a:noFill/>
          <a:ln w="9525">
            <a:noFill/>
            <a:miter lim="800000"/>
            <a:headEnd/>
            <a:tailEnd/>
          </a:ln>
          <a:effectLst/>
        </p:spPr>
      </p:pic>
      <p:sp>
        <p:nvSpPr>
          <p:cNvPr id="3" name="TextBox 2"/>
          <p:cNvSpPr txBox="1"/>
          <p:nvPr/>
        </p:nvSpPr>
        <p:spPr>
          <a:xfrm>
            <a:off x="2438400" y="228600"/>
            <a:ext cx="4557530" cy="523220"/>
          </a:xfrm>
          <a:prstGeom prst="rect">
            <a:avLst/>
          </a:prstGeom>
          <a:noFill/>
        </p:spPr>
        <p:txBody>
          <a:bodyPr wrap="none" rtlCol="0">
            <a:spAutoFit/>
          </a:bodyPr>
          <a:lstStyle/>
          <a:p>
            <a:r>
              <a:rPr lang="en-US" sz="2800" b="1" dirty="0" smtClean="0">
                <a:solidFill>
                  <a:srgbClr val="C00000"/>
                </a:solidFill>
              </a:rPr>
              <a:t>Will India reach MDG goal?</a:t>
            </a:r>
            <a:endParaRPr lang="en-US" sz="2800" b="1" dirty="0">
              <a:solidFill>
                <a:srgbClr val="C00000"/>
              </a:solidFill>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8434" name="Picture 2"/>
          <p:cNvPicPr>
            <a:picLocks noChangeAspect="1" noChangeArrowheads="1"/>
          </p:cNvPicPr>
          <p:nvPr/>
        </p:nvPicPr>
        <p:blipFill>
          <a:blip r:embed="rId2"/>
          <a:srcRect t="10976"/>
          <a:stretch>
            <a:fillRect/>
          </a:stretch>
        </p:blipFill>
        <p:spPr bwMode="auto">
          <a:xfrm>
            <a:off x="257175" y="990600"/>
            <a:ext cx="8629650" cy="5562600"/>
          </a:xfrm>
          <a:prstGeom prst="rect">
            <a:avLst/>
          </a:prstGeom>
          <a:noFill/>
          <a:ln w="9525">
            <a:noFill/>
            <a:miter lim="800000"/>
            <a:headEnd/>
            <a:tailEnd/>
          </a:ln>
          <a:effectLst/>
        </p:spPr>
      </p:pic>
      <p:sp>
        <p:nvSpPr>
          <p:cNvPr id="3" name="TextBox 2"/>
          <p:cNvSpPr txBox="1"/>
          <p:nvPr/>
        </p:nvSpPr>
        <p:spPr>
          <a:xfrm>
            <a:off x="601983" y="228600"/>
            <a:ext cx="8161017" cy="954107"/>
          </a:xfrm>
          <a:prstGeom prst="rect">
            <a:avLst/>
          </a:prstGeom>
          <a:noFill/>
        </p:spPr>
        <p:txBody>
          <a:bodyPr wrap="none" rtlCol="0">
            <a:spAutoFit/>
          </a:bodyPr>
          <a:lstStyle/>
          <a:p>
            <a:r>
              <a:rPr lang="en-US" sz="2800" b="1" dirty="0" smtClean="0">
                <a:solidFill>
                  <a:srgbClr val="C00000"/>
                </a:solidFill>
              </a:rPr>
              <a:t>Different Intervention scenario needed for reaching </a:t>
            </a:r>
          </a:p>
          <a:p>
            <a:pPr algn="ctr"/>
            <a:r>
              <a:rPr lang="en-US" sz="2800" b="1" dirty="0" smtClean="0">
                <a:solidFill>
                  <a:srgbClr val="C00000"/>
                </a:solidFill>
              </a:rPr>
              <a:t>MDG goal</a:t>
            </a:r>
            <a:endParaRPr lang="en-US" sz="2800" b="1" dirty="0">
              <a:solidFill>
                <a:srgbClr val="C00000"/>
              </a:solidFill>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92162"/>
          </a:xfrm>
        </p:spPr>
        <p:txBody>
          <a:bodyPr>
            <a:normAutofit/>
          </a:bodyPr>
          <a:lstStyle/>
          <a:p>
            <a:r>
              <a:rPr lang="en-US" sz="2800" b="1" dirty="0" smtClean="0">
                <a:solidFill>
                  <a:srgbClr val="C00000"/>
                </a:solidFill>
              </a:rPr>
              <a:t>What is Malnutrition</a:t>
            </a:r>
            <a:endParaRPr lang="en-US" sz="2800" b="1" dirty="0">
              <a:solidFill>
                <a:srgbClr val="C00000"/>
              </a:solidFill>
            </a:endParaRPr>
          </a:p>
        </p:txBody>
      </p:sp>
      <p:sp>
        <p:nvSpPr>
          <p:cNvPr id="3" name="Content Placeholder 2"/>
          <p:cNvSpPr>
            <a:spLocks noGrp="1"/>
          </p:cNvSpPr>
          <p:nvPr>
            <p:ph idx="1"/>
          </p:nvPr>
        </p:nvSpPr>
        <p:spPr>
          <a:xfrm>
            <a:off x="228600" y="1219200"/>
            <a:ext cx="8686800" cy="5257800"/>
          </a:xfrm>
        </p:spPr>
        <p:txBody>
          <a:bodyPr>
            <a:normAutofit/>
          </a:bodyPr>
          <a:lstStyle/>
          <a:p>
            <a:r>
              <a:rPr lang="en-US" sz="2400" dirty="0" smtClean="0"/>
              <a:t> A range of conditions occurring when intake of one or more nutrients doesn’t meet the requirements</a:t>
            </a:r>
          </a:p>
          <a:p>
            <a:endParaRPr lang="en-US" sz="2400" dirty="0" smtClean="0"/>
          </a:p>
          <a:p>
            <a:endParaRPr lang="en-US" sz="2400" dirty="0" smtClean="0"/>
          </a:p>
          <a:p>
            <a:r>
              <a:rPr lang="en-US" sz="2400" dirty="0" smtClean="0"/>
              <a:t>Protein Energy Malnutrition (PEM) is a malnutrition resulting from the deficiency of protein and/or energy in diet</a:t>
            </a:r>
          </a:p>
          <a:p>
            <a:endParaRPr lang="en-US" sz="2400" b="1" dirty="0" smtClean="0"/>
          </a:p>
          <a:p>
            <a:endParaRPr lang="en-US" sz="2400" b="1" dirty="0" smtClean="0"/>
          </a:p>
          <a:p>
            <a:r>
              <a:rPr lang="en-US" sz="2400" b="1" dirty="0" smtClean="0"/>
              <a:t>Etiological Theory:</a:t>
            </a:r>
            <a:r>
              <a:rPr lang="en-US" sz="2400" dirty="0" smtClean="0"/>
              <a:t>  </a:t>
            </a:r>
          </a:p>
          <a:p>
            <a:pPr>
              <a:buNone/>
            </a:pPr>
            <a:r>
              <a:rPr lang="en-US" sz="2400" dirty="0" smtClean="0"/>
              <a:t>                     ‘Protein gap’                 ‘Food gap’</a:t>
            </a:r>
            <a:endParaRPr lang="en-US" sz="2400" dirty="0"/>
          </a:p>
        </p:txBody>
      </p:sp>
      <p:cxnSp>
        <p:nvCxnSpPr>
          <p:cNvPr id="5" name="Straight Arrow Connector 4"/>
          <p:cNvCxnSpPr/>
          <p:nvPr/>
        </p:nvCxnSpPr>
        <p:spPr>
          <a:xfrm>
            <a:off x="3657600" y="5257800"/>
            <a:ext cx="990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46038"/>
            <a:ext cx="8229600" cy="792162"/>
          </a:xfrm>
        </p:spPr>
        <p:txBody>
          <a:bodyPr>
            <a:normAutofit/>
          </a:bodyPr>
          <a:lstStyle/>
          <a:p>
            <a:r>
              <a:rPr lang="en-US" sz="2800" b="1" dirty="0" smtClean="0"/>
              <a:t>References</a:t>
            </a:r>
            <a:endParaRPr lang="en-US" sz="2800" dirty="0"/>
          </a:p>
        </p:txBody>
      </p:sp>
      <p:sp>
        <p:nvSpPr>
          <p:cNvPr id="3" name="Content Placeholder 2"/>
          <p:cNvSpPr>
            <a:spLocks noGrp="1"/>
          </p:cNvSpPr>
          <p:nvPr>
            <p:ph idx="1"/>
          </p:nvPr>
        </p:nvSpPr>
        <p:spPr>
          <a:xfrm>
            <a:off x="228600" y="838200"/>
            <a:ext cx="8686800" cy="5791200"/>
          </a:xfrm>
        </p:spPr>
        <p:txBody>
          <a:bodyPr>
            <a:normAutofit lnSpcReduction="10000"/>
          </a:bodyPr>
          <a:lstStyle/>
          <a:p>
            <a:pPr marL="514350" indent="-514350">
              <a:buFont typeface="+mj-lt"/>
              <a:buAutoNum type="arabicPeriod"/>
            </a:pPr>
            <a:r>
              <a:rPr lang="it-IT" sz="2000" dirty="0" smtClean="0"/>
              <a:t>Gragnolati M, Shekar M, Gupta MD, </a:t>
            </a:r>
            <a:r>
              <a:rPr lang="en-US" sz="2000" dirty="0" err="1" smtClean="0"/>
              <a:t>Bredenkamp</a:t>
            </a:r>
            <a:r>
              <a:rPr lang="en-US" sz="2000" dirty="0" smtClean="0"/>
              <a:t> C and Lee YK. India’s undernourished children: A call for reform and action. Washington DC. The International Bank for Reconstruction and Development / The World Bank. 2005.</a:t>
            </a:r>
          </a:p>
          <a:p>
            <a:pPr marL="514350" indent="-514350">
              <a:buFont typeface="+mj-lt"/>
              <a:buAutoNum type="arabicPeriod"/>
            </a:pPr>
            <a:r>
              <a:rPr lang="en-US" sz="2000" dirty="0" smtClean="0"/>
              <a:t>Despite efforts, why does child malnutrition persist in India? International food policy research institute. [Electronic version]. Retrieved  May 16, 2009. </a:t>
            </a:r>
            <a:r>
              <a:rPr lang="en-US" sz="2000" dirty="0" smtClean="0">
                <a:hlinkClick r:id="rId2"/>
              </a:rPr>
              <a:t>www.ifpri.org</a:t>
            </a:r>
            <a:r>
              <a:rPr lang="en-US" sz="2000" dirty="0" smtClean="0"/>
              <a:t>.</a:t>
            </a:r>
          </a:p>
          <a:p>
            <a:pPr marL="514350" indent="-514350">
              <a:buFont typeface="+mj-lt"/>
              <a:buAutoNum type="arabicPeriod"/>
            </a:pPr>
            <a:r>
              <a:rPr lang="en-US" sz="2000" dirty="0" smtClean="0"/>
              <a:t>Nair KRG. Malnourishment among Children in India: A Regional Analysis. Economic and Political Weekly,2007:3797-3803</a:t>
            </a:r>
          </a:p>
          <a:p>
            <a:pPr marL="514350" indent="-514350">
              <a:buFont typeface="+mj-lt"/>
              <a:buAutoNum type="arabicPeriod"/>
            </a:pPr>
            <a:r>
              <a:rPr lang="en-US" sz="2000" dirty="0" smtClean="0"/>
              <a:t>Turning the tide of </a:t>
            </a:r>
            <a:r>
              <a:rPr lang="en-US" sz="2000" dirty="0" err="1" smtClean="0"/>
              <a:t>malnutrition:Responding</a:t>
            </a:r>
            <a:r>
              <a:rPr lang="en-US" sz="2000" dirty="0" smtClean="0"/>
              <a:t> to the challenge of the 21st century, Nutrition for Health and Development (NHD) Sustainable Development and Healthy Environments (SDE). World Health Organization</a:t>
            </a:r>
          </a:p>
          <a:p>
            <a:pPr marL="514350" indent="-514350">
              <a:buFont typeface="+mj-lt"/>
              <a:buAutoNum type="arabicPeriod"/>
            </a:pPr>
            <a:r>
              <a:rPr lang="en-US" sz="2000" dirty="0" smtClean="0"/>
              <a:t>National Family Health Survey India(NFHS-3)[online]. 2005-2006[cited 2008 July 12]; Available from :URL:   </a:t>
            </a:r>
            <a:r>
              <a:rPr lang="en-US" sz="2000" u="sng" dirty="0" smtClean="0">
                <a:hlinkClick r:id="rId3"/>
              </a:rPr>
              <a:t>http://www.nfhsindia.org</a:t>
            </a:r>
            <a:endParaRPr lang="en-US" sz="2000" u="sng" dirty="0" smtClean="0"/>
          </a:p>
          <a:p>
            <a:pPr marL="514350" indent="-514350">
              <a:buFont typeface="+mj-lt"/>
              <a:buAutoNum type="arabicPeriod"/>
            </a:pPr>
            <a:r>
              <a:rPr lang="en-US" sz="2000" dirty="0" smtClean="0"/>
              <a:t>International conference on nutrition. Final report of the conference. Rome, Food and Agricultural Organization. World health organization, 1992.</a:t>
            </a:r>
          </a:p>
          <a:p>
            <a:pPr marL="514350" indent="-514350">
              <a:buFont typeface="+mj-lt"/>
              <a:buAutoNum type="arabicPeriod"/>
            </a:pPr>
            <a:r>
              <a:rPr lang="en-US" sz="2000" dirty="0" smtClean="0"/>
              <a:t>Robert E Black. Maternal and child </a:t>
            </a:r>
            <a:r>
              <a:rPr lang="en-US" sz="2000" dirty="0" err="1" smtClean="0"/>
              <a:t>undernutrition</a:t>
            </a:r>
            <a:r>
              <a:rPr lang="en-US" sz="2000" dirty="0" smtClean="0"/>
              <a:t>: global and regional exposures and health consequences. Maternal and Child </a:t>
            </a:r>
            <a:r>
              <a:rPr lang="en-US" sz="2000" dirty="0" err="1" smtClean="0"/>
              <a:t>Undernutrition</a:t>
            </a:r>
            <a:r>
              <a:rPr lang="en-US" sz="2000" dirty="0" smtClean="0"/>
              <a:t> Series. Lancet 2008; 371: 243–60</a:t>
            </a:r>
          </a:p>
          <a:p>
            <a:pPr>
              <a:buNone/>
            </a:pPr>
            <a:endParaRPr lang="en-US" sz="2000" dirty="0" smtClean="0"/>
          </a:p>
          <a:p>
            <a:pPr marL="514350" indent="-514350">
              <a:buFont typeface="+mj-lt"/>
              <a:buAutoNum type="arabicPeriod"/>
            </a:pPr>
            <a:endParaRPr lang="en-US" sz="2000" dirty="0" smtClean="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2" name="Picture 2"/>
          <p:cNvPicPr>
            <a:picLocks noChangeAspect="1" noChangeArrowheads="1"/>
          </p:cNvPicPr>
          <p:nvPr/>
        </p:nvPicPr>
        <p:blipFill>
          <a:blip r:embed="rId2"/>
          <a:srcRect/>
          <a:stretch>
            <a:fillRect/>
          </a:stretch>
        </p:blipFill>
        <p:spPr bwMode="auto">
          <a:xfrm>
            <a:off x="609600" y="1143000"/>
            <a:ext cx="3810000" cy="3429000"/>
          </a:xfrm>
          <a:prstGeom prst="rect">
            <a:avLst/>
          </a:prstGeom>
          <a:noFill/>
          <a:ln w="9525">
            <a:noFill/>
            <a:miter lim="800000"/>
            <a:headEnd/>
            <a:tailEnd/>
          </a:ln>
          <a:effectLst/>
        </p:spPr>
      </p:pic>
      <p:pic>
        <p:nvPicPr>
          <p:cNvPr id="5123" name="Picture 3"/>
          <p:cNvPicPr>
            <a:picLocks noChangeAspect="1" noChangeArrowheads="1"/>
          </p:cNvPicPr>
          <p:nvPr/>
        </p:nvPicPr>
        <p:blipFill>
          <a:blip r:embed="rId3"/>
          <a:srcRect/>
          <a:stretch>
            <a:fillRect/>
          </a:stretch>
        </p:blipFill>
        <p:spPr bwMode="auto">
          <a:xfrm>
            <a:off x="4876800" y="1219200"/>
            <a:ext cx="3962400" cy="3352800"/>
          </a:xfrm>
          <a:prstGeom prst="rect">
            <a:avLst/>
          </a:prstGeom>
          <a:noFill/>
          <a:ln w="9525">
            <a:noFill/>
            <a:miter lim="800000"/>
            <a:headEnd/>
            <a:tailEnd/>
          </a:ln>
          <a:effectLst/>
        </p:spPr>
      </p:pic>
      <p:sp>
        <p:nvSpPr>
          <p:cNvPr id="4" name="Rectangle 3"/>
          <p:cNvSpPr/>
          <p:nvPr/>
        </p:nvSpPr>
        <p:spPr>
          <a:xfrm>
            <a:off x="609600" y="4798874"/>
            <a:ext cx="3810000" cy="1754326"/>
          </a:xfrm>
          <a:prstGeom prst="rect">
            <a:avLst/>
          </a:prstGeom>
          <a:solidFill>
            <a:srgbClr val="FFFF99"/>
          </a:solidFill>
        </p:spPr>
        <p:txBody>
          <a:bodyPr wrap="square">
            <a:spAutoFit/>
          </a:bodyPr>
          <a:lstStyle/>
          <a:p>
            <a:r>
              <a:rPr lang="en-US" b="1" i="1" dirty="0" smtClean="0"/>
              <a:t>                  Kwashiorkor: </a:t>
            </a:r>
            <a:r>
              <a:rPr lang="en-US" i="1" dirty="0" smtClean="0"/>
              <a:t>.</a:t>
            </a:r>
          </a:p>
          <a:p>
            <a:r>
              <a:rPr lang="en-US" b="1" i="1" dirty="0" smtClean="0"/>
              <a:t> Apathy, swelling (</a:t>
            </a:r>
            <a:r>
              <a:rPr lang="en-US" b="1" i="1" dirty="0" err="1" smtClean="0"/>
              <a:t>oedema</a:t>
            </a:r>
            <a:r>
              <a:rPr lang="en-US" b="1" i="1" dirty="0" smtClean="0"/>
              <a:t>) of the extremities, torso and face, cracked, peeling, infection-prone skin and unnaturally blond, sparse hair are its visible characteristics.</a:t>
            </a:r>
            <a:endParaRPr lang="en-US" dirty="0"/>
          </a:p>
        </p:txBody>
      </p:sp>
      <p:sp>
        <p:nvSpPr>
          <p:cNvPr id="5" name="Rectangle 4"/>
          <p:cNvSpPr/>
          <p:nvPr/>
        </p:nvSpPr>
        <p:spPr>
          <a:xfrm>
            <a:off x="4876800" y="4876800"/>
            <a:ext cx="3962400" cy="1477328"/>
          </a:xfrm>
          <a:prstGeom prst="rect">
            <a:avLst/>
          </a:prstGeom>
          <a:solidFill>
            <a:srgbClr val="FFFF99"/>
          </a:solidFill>
        </p:spPr>
        <p:txBody>
          <a:bodyPr wrap="square">
            <a:spAutoFit/>
          </a:bodyPr>
          <a:lstStyle/>
          <a:p>
            <a:r>
              <a:rPr lang="en-US" b="1" i="1" dirty="0" smtClean="0"/>
              <a:t>                  </a:t>
            </a:r>
            <a:r>
              <a:rPr lang="en-US" b="1" i="1" dirty="0" err="1" smtClean="0"/>
              <a:t>Marasmus</a:t>
            </a:r>
            <a:r>
              <a:rPr lang="en-US" b="1" i="1" dirty="0" smtClean="0"/>
              <a:t>: </a:t>
            </a:r>
          </a:p>
          <a:p>
            <a:r>
              <a:rPr lang="en-US" i="1" dirty="0" smtClean="0"/>
              <a:t>fat and muscle tissue are depleted, and the skin hangs in loose folds with the bones clearly visible beneath.</a:t>
            </a:r>
            <a:r>
              <a:rPr lang="en-US" b="1" i="1" dirty="0" smtClean="0"/>
              <a:t> Hyper-alert and ravenously hungry</a:t>
            </a:r>
            <a:endParaRPr lang="en-US" dirty="0"/>
          </a:p>
        </p:txBody>
      </p:sp>
      <p:sp>
        <p:nvSpPr>
          <p:cNvPr id="6" name="Title 1"/>
          <p:cNvSpPr txBox="1">
            <a:spLocks/>
          </p:cNvSpPr>
          <p:nvPr/>
        </p:nvSpPr>
        <p:spPr>
          <a:xfrm>
            <a:off x="457200" y="274638"/>
            <a:ext cx="8229600" cy="334962"/>
          </a:xfrm>
          <a:prstGeom prst="rect">
            <a:avLst/>
          </a:prstGeom>
        </p:spPr>
        <p:txBody>
          <a:bodyP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en-US" sz="2800" b="1" i="0" u="none" strike="noStrike" kern="1200" cap="none" spc="0" normalizeH="0" baseline="0" noProof="0" dirty="0" smtClean="0">
                <a:ln>
                  <a:noFill/>
                </a:ln>
                <a:solidFill>
                  <a:srgbClr val="C00000"/>
                </a:solidFill>
                <a:effectLst/>
                <a:uLnTx/>
                <a:uFillTx/>
                <a:latin typeface="+mj-lt"/>
                <a:ea typeface="+mj-ea"/>
                <a:cs typeface="+mj-cs"/>
              </a:rPr>
              <a:t>Two polar forms of PEM</a:t>
            </a:r>
            <a:endParaRPr kumimoji="0" lang="en-US" sz="2800" b="1" i="0" u="none" strike="noStrike" kern="1200" cap="none" spc="0" normalizeH="0" baseline="0" noProof="0" dirty="0">
              <a:ln>
                <a:noFill/>
              </a:ln>
              <a:solidFill>
                <a:srgbClr val="C00000"/>
              </a:solidFill>
              <a:effectLst/>
              <a:uLnTx/>
              <a:uFillTx/>
              <a:latin typeface="+mj-lt"/>
              <a:ea typeface="+mj-ea"/>
              <a:cs typeface="+mj-cs"/>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solidFill>
                  <a:srgbClr val="C00000"/>
                </a:solidFill>
              </a:rPr>
              <a:t>Interpretation of Nutritional Indices </a:t>
            </a:r>
            <a:r>
              <a:rPr lang="en-US" sz="2800" dirty="0" smtClean="0">
                <a:solidFill>
                  <a:srgbClr val="C00000"/>
                </a:solidFill>
              </a:rPr>
              <a:t/>
            </a:r>
            <a:br>
              <a:rPr lang="en-US" sz="2800" dirty="0" smtClean="0">
                <a:solidFill>
                  <a:srgbClr val="C00000"/>
                </a:solidFill>
              </a:rPr>
            </a:br>
            <a:endParaRPr lang="en-US" sz="2800" dirty="0">
              <a:solidFill>
                <a:srgbClr val="C00000"/>
              </a:solidFill>
            </a:endParaRPr>
          </a:p>
        </p:txBody>
      </p:sp>
      <p:sp>
        <p:nvSpPr>
          <p:cNvPr id="3" name="Content Placeholder 2"/>
          <p:cNvSpPr>
            <a:spLocks noGrp="1"/>
          </p:cNvSpPr>
          <p:nvPr>
            <p:ph sz="quarter" idx="1"/>
          </p:nvPr>
        </p:nvSpPr>
        <p:spPr/>
        <p:txBody>
          <a:bodyPr>
            <a:normAutofit/>
          </a:bodyPr>
          <a:lstStyle/>
          <a:p>
            <a:endParaRPr lang="en-US" dirty="0" smtClean="0"/>
          </a:p>
          <a:p>
            <a:pPr>
              <a:buNone/>
            </a:pPr>
            <a:endParaRPr lang="en-US" dirty="0"/>
          </a:p>
        </p:txBody>
      </p:sp>
      <p:sp>
        <p:nvSpPr>
          <p:cNvPr id="3080" name="AutoShape 8"/>
          <p:cNvSpPr>
            <a:spLocks noChangeArrowheads="1"/>
          </p:cNvSpPr>
          <p:nvPr/>
        </p:nvSpPr>
        <p:spPr bwMode="auto">
          <a:xfrm>
            <a:off x="7010400" y="2438400"/>
            <a:ext cx="381000" cy="304800"/>
          </a:xfrm>
          <a:prstGeom prst="downArrow">
            <a:avLst>
              <a:gd name="adj1" fmla="val 50000"/>
              <a:gd name="adj2" fmla="val 26563"/>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graphicFrame>
        <p:nvGraphicFramePr>
          <p:cNvPr id="16" name="Table 15"/>
          <p:cNvGraphicFramePr>
            <a:graphicFrameLocks noGrp="1"/>
          </p:cNvGraphicFramePr>
          <p:nvPr/>
        </p:nvGraphicFramePr>
        <p:xfrm>
          <a:off x="609600" y="1219200"/>
          <a:ext cx="7772400" cy="4572000"/>
        </p:xfrm>
        <a:graphic>
          <a:graphicData uri="http://schemas.openxmlformats.org/drawingml/2006/table">
            <a:tbl>
              <a:tblPr/>
              <a:tblGrid>
                <a:gridCol w="2590800"/>
                <a:gridCol w="2590800"/>
                <a:gridCol w="2590800"/>
              </a:tblGrid>
              <a:tr h="914400">
                <a:tc>
                  <a:txBody>
                    <a:bodyPr/>
                    <a:lstStyle/>
                    <a:p>
                      <a:pPr marL="0" marR="0" algn="ctr">
                        <a:spcBef>
                          <a:spcPts val="0"/>
                        </a:spcBef>
                        <a:spcAft>
                          <a:spcPts val="0"/>
                        </a:spcAft>
                      </a:pPr>
                      <a:r>
                        <a:rPr lang="en-US" sz="2400" b="1" dirty="0">
                          <a:latin typeface="Times New Roman" pitchFamily="18" charset="0"/>
                          <a:ea typeface="Times New Roman"/>
                          <a:cs typeface="Times New Roman" pitchFamily="18" charset="0"/>
                        </a:rPr>
                        <a:t>Indicator</a:t>
                      </a:r>
                      <a:endParaRPr lang="en-US" sz="240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400" b="1" dirty="0" smtClean="0">
                          <a:latin typeface="Times New Roman" pitchFamily="18" charset="0"/>
                          <a:ea typeface="Times New Roman"/>
                          <a:cs typeface="Times New Roman" pitchFamily="18" charset="0"/>
                        </a:rPr>
                        <a:t>Acute</a:t>
                      </a:r>
                    </a:p>
                    <a:p>
                      <a:pPr marL="0" marR="0" algn="ctr">
                        <a:spcBef>
                          <a:spcPts val="0"/>
                        </a:spcBef>
                        <a:spcAft>
                          <a:spcPts val="0"/>
                        </a:spcAft>
                      </a:pPr>
                      <a:r>
                        <a:rPr lang="en-US" sz="2400" b="1" dirty="0" smtClean="0">
                          <a:latin typeface="Times New Roman" pitchFamily="18" charset="0"/>
                          <a:ea typeface="Times New Roman"/>
                          <a:cs typeface="Times New Roman" pitchFamily="18" charset="0"/>
                        </a:rPr>
                        <a:t>Malnutrition </a:t>
                      </a:r>
                      <a:endParaRPr lang="en-US" sz="240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400" b="1" dirty="0" smtClean="0">
                          <a:latin typeface="Times New Roman" pitchFamily="18" charset="0"/>
                          <a:ea typeface="Times New Roman"/>
                          <a:cs typeface="Times New Roman" pitchFamily="18" charset="0"/>
                        </a:rPr>
                        <a:t>Chronic</a:t>
                      </a:r>
                    </a:p>
                    <a:p>
                      <a:pPr marL="0" marR="0" algn="ctr">
                        <a:spcBef>
                          <a:spcPts val="0"/>
                        </a:spcBef>
                        <a:spcAft>
                          <a:spcPts val="0"/>
                        </a:spcAft>
                      </a:pPr>
                      <a:r>
                        <a:rPr lang="en-US" sz="2400" b="1" dirty="0" smtClean="0">
                          <a:latin typeface="Times New Roman" pitchFamily="18" charset="0"/>
                          <a:ea typeface="Times New Roman"/>
                          <a:cs typeface="Times New Roman" pitchFamily="18" charset="0"/>
                        </a:rPr>
                        <a:t>Malnutrition</a:t>
                      </a:r>
                      <a:endParaRPr lang="en-US" sz="240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19200">
                <a:tc>
                  <a:txBody>
                    <a:bodyPr/>
                    <a:lstStyle/>
                    <a:p>
                      <a:pPr marL="0" marR="0" algn="ctr">
                        <a:spcBef>
                          <a:spcPts val="0"/>
                        </a:spcBef>
                        <a:spcAft>
                          <a:spcPts val="0"/>
                        </a:spcAft>
                      </a:pPr>
                      <a:r>
                        <a:rPr lang="en-US" sz="2400" b="1" dirty="0" smtClean="0">
                          <a:latin typeface="Times New Roman" pitchFamily="18" charset="0"/>
                          <a:ea typeface="Times New Roman"/>
                          <a:cs typeface="Times New Roman" pitchFamily="18" charset="0"/>
                        </a:rPr>
                        <a:t>Wt-for-age</a:t>
                      </a:r>
                    </a:p>
                    <a:p>
                      <a:pPr marL="0" marR="0" algn="ctr">
                        <a:spcBef>
                          <a:spcPts val="0"/>
                        </a:spcBef>
                        <a:spcAft>
                          <a:spcPts val="0"/>
                        </a:spcAft>
                      </a:pPr>
                      <a:r>
                        <a:rPr lang="en-US" sz="2400" b="1" dirty="0" smtClean="0">
                          <a:latin typeface="Times New Roman" pitchFamily="18" charset="0"/>
                          <a:ea typeface="Times New Roman"/>
                          <a:cs typeface="Times New Roman" pitchFamily="18" charset="0"/>
                        </a:rPr>
                        <a:t>(Underweight)</a:t>
                      </a:r>
                      <a:endParaRPr lang="en-US" sz="240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US" sz="240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endParaRPr lang="en-US" sz="2400" dirty="0" smtClean="0">
                        <a:latin typeface="Times New Roman" pitchFamily="18" charset="0"/>
                        <a:ea typeface="Times New Roman"/>
                        <a:cs typeface="Times New Roman" pitchFamily="18" charset="0"/>
                      </a:endParaRPr>
                    </a:p>
                    <a:p>
                      <a:pPr marL="0" marR="0" algn="ctr">
                        <a:spcBef>
                          <a:spcPts val="0"/>
                        </a:spcBef>
                        <a:spcAft>
                          <a:spcPts val="0"/>
                        </a:spcAft>
                      </a:pPr>
                      <a:endParaRPr lang="en-US" sz="2400" dirty="0" smtClean="0">
                        <a:latin typeface="Times New Roman" pitchFamily="18" charset="0"/>
                        <a:ea typeface="Times New Roman"/>
                        <a:cs typeface="Times New Roman" pitchFamily="18" charset="0"/>
                      </a:endParaRPr>
                    </a:p>
                    <a:p>
                      <a:pPr marL="0" marR="0" algn="ctr">
                        <a:spcBef>
                          <a:spcPts val="0"/>
                        </a:spcBef>
                        <a:spcAft>
                          <a:spcPts val="0"/>
                        </a:spcAft>
                      </a:pPr>
                      <a:endParaRPr lang="en-US" sz="240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19200">
                <a:tc>
                  <a:txBody>
                    <a:bodyPr/>
                    <a:lstStyle/>
                    <a:p>
                      <a:pPr marL="0" marR="0" algn="ctr">
                        <a:spcBef>
                          <a:spcPts val="0"/>
                        </a:spcBef>
                        <a:spcAft>
                          <a:spcPts val="0"/>
                        </a:spcAft>
                      </a:pPr>
                      <a:r>
                        <a:rPr lang="en-US" sz="2400" b="1" dirty="0">
                          <a:latin typeface="Times New Roman" pitchFamily="18" charset="0"/>
                          <a:ea typeface="Times New Roman"/>
                          <a:cs typeface="Times New Roman" pitchFamily="18" charset="0"/>
                        </a:rPr>
                        <a:t>Ht-for-Age </a:t>
                      </a:r>
                      <a:endParaRPr lang="en-US" sz="2400" b="1" dirty="0" smtClean="0">
                        <a:latin typeface="Times New Roman" pitchFamily="18" charset="0"/>
                        <a:ea typeface="Times New Roman"/>
                        <a:cs typeface="Times New Roman" pitchFamily="18" charset="0"/>
                      </a:endParaRPr>
                    </a:p>
                    <a:p>
                      <a:pPr marL="0" marR="0" algn="ctr">
                        <a:spcBef>
                          <a:spcPts val="0"/>
                        </a:spcBef>
                        <a:spcAft>
                          <a:spcPts val="0"/>
                        </a:spcAft>
                      </a:pPr>
                      <a:r>
                        <a:rPr lang="en-US" sz="2400" b="1" dirty="0" smtClean="0">
                          <a:latin typeface="Times New Roman" pitchFamily="18" charset="0"/>
                          <a:ea typeface="Times New Roman"/>
                          <a:cs typeface="Times New Roman" pitchFamily="18" charset="0"/>
                        </a:rPr>
                        <a:t>(Stunting)</a:t>
                      </a:r>
                      <a:endParaRPr lang="en-US" sz="240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400" b="1" dirty="0">
                          <a:latin typeface="Times New Roman" pitchFamily="18" charset="0"/>
                          <a:ea typeface="Times New Roman"/>
                          <a:cs typeface="Times New Roman" pitchFamily="18" charset="0"/>
                        </a:rPr>
                        <a:t>Normal</a:t>
                      </a:r>
                      <a:endParaRPr lang="en-US" sz="240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US" sz="240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1219200">
                <a:tc>
                  <a:txBody>
                    <a:bodyPr/>
                    <a:lstStyle/>
                    <a:p>
                      <a:pPr marL="0" marR="0" algn="ctr">
                        <a:spcBef>
                          <a:spcPts val="0"/>
                        </a:spcBef>
                        <a:spcAft>
                          <a:spcPts val="0"/>
                        </a:spcAft>
                      </a:pPr>
                      <a:r>
                        <a:rPr lang="en-US" sz="2400" b="1" dirty="0" smtClean="0">
                          <a:latin typeface="Times New Roman" pitchFamily="18" charset="0"/>
                          <a:ea typeface="Times New Roman"/>
                          <a:cs typeface="Times New Roman" pitchFamily="18" charset="0"/>
                        </a:rPr>
                        <a:t>Wt-for-Ht</a:t>
                      </a:r>
                    </a:p>
                    <a:p>
                      <a:pPr marL="0" marR="0" algn="ctr">
                        <a:spcBef>
                          <a:spcPts val="0"/>
                        </a:spcBef>
                        <a:spcAft>
                          <a:spcPts val="0"/>
                        </a:spcAft>
                      </a:pPr>
                      <a:r>
                        <a:rPr lang="en-US" sz="2400" b="1" dirty="0" smtClean="0">
                          <a:latin typeface="Times New Roman" pitchFamily="18" charset="0"/>
                          <a:ea typeface="Times New Roman"/>
                          <a:cs typeface="Times New Roman" pitchFamily="18" charset="0"/>
                        </a:rPr>
                        <a:t>(Wasting)</a:t>
                      </a:r>
                      <a:endParaRPr lang="en-US" sz="240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endParaRPr lang="en-US" sz="240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marL="0" marR="0" algn="ctr">
                        <a:spcBef>
                          <a:spcPts val="0"/>
                        </a:spcBef>
                        <a:spcAft>
                          <a:spcPts val="0"/>
                        </a:spcAft>
                      </a:pPr>
                      <a:r>
                        <a:rPr lang="en-US" sz="2400" b="1" dirty="0">
                          <a:latin typeface="Times New Roman" pitchFamily="18" charset="0"/>
                          <a:ea typeface="Times New Roman"/>
                          <a:cs typeface="Times New Roman" pitchFamily="18" charset="0"/>
                        </a:rPr>
                        <a:t>Normal </a:t>
                      </a:r>
                      <a:endParaRPr lang="en-US" sz="2400" dirty="0">
                        <a:latin typeface="Times New Roman" pitchFamily="18" charset="0"/>
                        <a:ea typeface="Times New Roman"/>
                        <a:cs typeface="Times New Roman" pitchFamily="18" charset="0"/>
                      </a:endParaRPr>
                    </a:p>
                  </a:txBody>
                  <a:tcPr marL="68580" marR="68580" marT="0" marB="0">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20" name="AutoShape 7"/>
          <p:cNvSpPr>
            <a:spLocks noChangeArrowheads="1"/>
          </p:cNvSpPr>
          <p:nvPr/>
        </p:nvSpPr>
        <p:spPr bwMode="auto">
          <a:xfrm>
            <a:off x="4267200" y="2438400"/>
            <a:ext cx="381000" cy="304800"/>
          </a:xfrm>
          <a:prstGeom prst="downArrow">
            <a:avLst>
              <a:gd name="adj1" fmla="val 50000"/>
              <a:gd name="adj2" fmla="val 26563"/>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1" name="AutoShape 7"/>
          <p:cNvSpPr>
            <a:spLocks noChangeArrowheads="1"/>
          </p:cNvSpPr>
          <p:nvPr/>
        </p:nvSpPr>
        <p:spPr bwMode="auto">
          <a:xfrm>
            <a:off x="7010400" y="3581400"/>
            <a:ext cx="381000" cy="304800"/>
          </a:xfrm>
          <a:prstGeom prst="downArrow">
            <a:avLst>
              <a:gd name="adj1" fmla="val 50000"/>
              <a:gd name="adj2" fmla="val 26563"/>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
        <p:nvSpPr>
          <p:cNvPr id="22" name="AutoShape 7"/>
          <p:cNvSpPr>
            <a:spLocks noChangeArrowheads="1"/>
          </p:cNvSpPr>
          <p:nvPr/>
        </p:nvSpPr>
        <p:spPr bwMode="auto">
          <a:xfrm>
            <a:off x="4343400" y="4724400"/>
            <a:ext cx="381000" cy="304800"/>
          </a:xfrm>
          <a:prstGeom prst="downArrow">
            <a:avLst>
              <a:gd name="adj1" fmla="val 50000"/>
              <a:gd name="adj2" fmla="val 26563"/>
            </a:avLst>
          </a:prstGeom>
          <a:solidFill>
            <a:srgbClr val="FFFFFF"/>
          </a:solidFill>
          <a:ln w="9525">
            <a:solidFill>
              <a:srgbClr val="000000"/>
            </a:solidFill>
            <a:miter lim="800000"/>
            <a:headEnd/>
            <a:tailEnd/>
          </a:ln>
        </p:spPr>
        <p:txBody>
          <a:bodyPr vert="horz" wrap="square" lIns="91440" tIns="45720" rIns="91440" bIns="45720" numCol="1" anchor="t" anchorCtr="0" compatLnSpc="1">
            <a:prstTxWarp prst="textNoShape">
              <a:avLst/>
            </a:prstTxWarp>
          </a:bodyPr>
          <a:lstStyle/>
          <a:p>
            <a:endParaRPr 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800" b="1" dirty="0" smtClean="0">
                <a:solidFill>
                  <a:srgbClr val="C00000"/>
                </a:solidFill>
              </a:rPr>
              <a:t>Grades of malnutrition</a:t>
            </a:r>
            <a:endParaRPr lang="en-US" sz="2800" b="1" dirty="0">
              <a:solidFill>
                <a:srgbClr val="C00000"/>
              </a:solidFill>
            </a:endParaRPr>
          </a:p>
        </p:txBody>
      </p:sp>
      <p:sp>
        <p:nvSpPr>
          <p:cNvPr id="3" name="Content Placeholder 2"/>
          <p:cNvSpPr>
            <a:spLocks noGrp="1"/>
          </p:cNvSpPr>
          <p:nvPr>
            <p:ph idx="1"/>
          </p:nvPr>
        </p:nvSpPr>
        <p:spPr/>
        <p:txBody>
          <a:bodyPr/>
          <a:lstStyle/>
          <a:p>
            <a:endParaRPr lang="en-US"/>
          </a:p>
        </p:txBody>
      </p:sp>
      <p:pic>
        <p:nvPicPr>
          <p:cNvPr id="1026" name="Picture 2"/>
          <p:cNvPicPr>
            <a:picLocks noChangeAspect="1" noChangeArrowheads="1"/>
          </p:cNvPicPr>
          <p:nvPr/>
        </p:nvPicPr>
        <p:blipFill>
          <a:blip r:embed="rId2"/>
          <a:srcRect t="4000" r="2586" b="13333"/>
          <a:stretch>
            <a:fillRect/>
          </a:stretch>
        </p:blipFill>
        <p:spPr bwMode="auto">
          <a:xfrm>
            <a:off x="304800" y="1447800"/>
            <a:ext cx="8610600" cy="4724400"/>
          </a:xfrm>
          <a:prstGeom prst="rect">
            <a:avLst/>
          </a:prstGeom>
          <a:noFill/>
          <a:ln w="9525">
            <a:noFill/>
            <a:miter lim="800000"/>
            <a:headEnd/>
            <a:tailEnd/>
          </a:ln>
          <a:effectLst/>
        </p:spPr>
      </p:pic>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90800"/>
            <a:ext cx="8229600" cy="1143000"/>
          </a:xfrm>
          <a:solidFill>
            <a:schemeClr val="accent1">
              <a:lumMod val="60000"/>
              <a:lumOff val="40000"/>
            </a:schemeClr>
          </a:solidFill>
        </p:spPr>
        <p:txBody>
          <a:bodyPr/>
          <a:lstStyle/>
          <a:p>
            <a:r>
              <a:rPr lang="en-US" b="1" dirty="0" smtClean="0"/>
              <a:t>Magnitude of Malnutrition</a:t>
            </a:r>
            <a:endParaRPr lang="en-US" b="1"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162"/>
            <a:ext cx="8229600" cy="792162"/>
          </a:xfrm>
        </p:spPr>
        <p:txBody>
          <a:bodyPr>
            <a:normAutofit/>
          </a:bodyPr>
          <a:lstStyle/>
          <a:p>
            <a:r>
              <a:rPr lang="en-US" sz="2800" b="1" dirty="0" smtClean="0">
                <a:solidFill>
                  <a:srgbClr val="C00000"/>
                </a:solidFill>
              </a:rPr>
              <a:t>Magnitude of Malnutrition</a:t>
            </a:r>
            <a:endParaRPr lang="en-US" sz="2800" b="1" dirty="0">
              <a:solidFill>
                <a:srgbClr val="C00000"/>
              </a:solidFill>
            </a:endParaRPr>
          </a:p>
        </p:txBody>
      </p:sp>
      <p:sp>
        <p:nvSpPr>
          <p:cNvPr id="3" name="Content Placeholder 2"/>
          <p:cNvSpPr>
            <a:spLocks noGrp="1"/>
          </p:cNvSpPr>
          <p:nvPr>
            <p:ph idx="1"/>
          </p:nvPr>
        </p:nvSpPr>
        <p:spPr>
          <a:xfrm>
            <a:off x="228600" y="762000"/>
            <a:ext cx="8686800" cy="5791200"/>
          </a:xfrm>
        </p:spPr>
        <p:txBody>
          <a:bodyPr>
            <a:normAutofit/>
          </a:bodyPr>
          <a:lstStyle/>
          <a:p>
            <a:r>
              <a:rPr lang="en-US" sz="2400" b="1" dirty="0" smtClean="0"/>
              <a:t>Prevalence of malnutrition in World:</a:t>
            </a:r>
          </a:p>
          <a:p>
            <a:pPr>
              <a:buNone/>
            </a:pPr>
            <a:r>
              <a:rPr lang="en-US" sz="2400" dirty="0" smtClean="0"/>
              <a:t>     Underweight:150 million (26.7%)  </a:t>
            </a:r>
          </a:p>
          <a:p>
            <a:pPr>
              <a:buNone/>
            </a:pPr>
            <a:r>
              <a:rPr lang="en-US" sz="2400" dirty="0" smtClean="0"/>
              <a:t>     Stunting: 182 million (32.5%) are stunted</a:t>
            </a:r>
          </a:p>
          <a:p>
            <a:endParaRPr lang="en-US" sz="2400" dirty="0" smtClean="0"/>
          </a:p>
          <a:p>
            <a:r>
              <a:rPr lang="en-US" sz="2400" dirty="0" smtClean="0"/>
              <a:t>More than 70% of PEM children live in Asia, 26% in Africa and 4% in Latin America and the Caribbean</a:t>
            </a:r>
          </a:p>
          <a:p>
            <a:endParaRPr lang="en-US" sz="2400" dirty="0" smtClean="0"/>
          </a:p>
          <a:p>
            <a:r>
              <a:rPr lang="en-US" sz="2400" b="1" dirty="0" smtClean="0"/>
              <a:t>Prevalence of malnutrition in India (NFHS-3) :</a:t>
            </a:r>
          </a:p>
        </p:txBody>
      </p:sp>
      <p:graphicFrame>
        <p:nvGraphicFramePr>
          <p:cNvPr id="4" name="Table 3"/>
          <p:cNvGraphicFramePr>
            <a:graphicFrameLocks noGrp="1"/>
          </p:cNvGraphicFramePr>
          <p:nvPr/>
        </p:nvGraphicFramePr>
        <p:xfrm>
          <a:off x="457200" y="4358640"/>
          <a:ext cx="8001000" cy="2194560"/>
        </p:xfrm>
        <a:graphic>
          <a:graphicData uri="http://schemas.openxmlformats.org/drawingml/2006/table">
            <a:tbl>
              <a:tblPr firstRow="1" bandRow="1">
                <a:tableStyleId>{5C22544A-7EE6-4342-B048-85BDC9FD1C3A}</a:tableStyleId>
              </a:tblPr>
              <a:tblGrid>
                <a:gridCol w="2667000"/>
                <a:gridCol w="2667000"/>
                <a:gridCol w="2667000"/>
              </a:tblGrid>
              <a:tr h="370840">
                <a:tc>
                  <a:txBody>
                    <a:bodyPr/>
                    <a:lstStyle/>
                    <a:p>
                      <a:pPr algn="ctr"/>
                      <a:endParaRPr lang="en-US" sz="2400" dirty="0"/>
                    </a:p>
                  </a:txBody>
                  <a:tcPr/>
                </a:tc>
                <a:tc>
                  <a:txBody>
                    <a:bodyPr/>
                    <a:lstStyle/>
                    <a:p>
                      <a:pPr algn="ctr"/>
                      <a:r>
                        <a:rPr lang="en-US" sz="2400" dirty="0" smtClean="0"/>
                        <a:t>Moderate</a:t>
                      </a:r>
                    </a:p>
                    <a:p>
                      <a:pPr algn="ctr"/>
                      <a:r>
                        <a:rPr lang="en-US" sz="2400" dirty="0" smtClean="0"/>
                        <a:t>(Z-score &lt; 2)</a:t>
                      </a:r>
                      <a:endParaRPr lang="en-US" sz="2400" dirty="0"/>
                    </a:p>
                  </a:txBody>
                  <a:tcPr/>
                </a:tc>
                <a:tc>
                  <a:txBody>
                    <a:bodyPr/>
                    <a:lstStyle/>
                    <a:p>
                      <a:pPr algn="ctr"/>
                      <a:r>
                        <a:rPr lang="en-US" sz="2400" dirty="0" smtClean="0"/>
                        <a:t>Severe</a:t>
                      </a:r>
                    </a:p>
                    <a:p>
                      <a:pPr algn="ctr"/>
                      <a:r>
                        <a:rPr lang="en-US" sz="2400" dirty="0" smtClean="0"/>
                        <a:t>(Z-score&lt;3)</a:t>
                      </a:r>
                      <a:endParaRPr lang="en-US" sz="2400" dirty="0"/>
                    </a:p>
                  </a:txBody>
                  <a:tcPr/>
                </a:tc>
              </a:tr>
              <a:tr h="370840">
                <a:tc>
                  <a:txBody>
                    <a:bodyPr/>
                    <a:lstStyle/>
                    <a:p>
                      <a:pPr algn="ctr"/>
                      <a:r>
                        <a:rPr lang="en-US" sz="2400" dirty="0" smtClean="0"/>
                        <a:t>Underweight</a:t>
                      </a:r>
                      <a:endParaRPr lang="en-US" sz="2400" dirty="0"/>
                    </a:p>
                  </a:txBody>
                  <a:tcPr/>
                </a:tc>
                <a:tc>
                  <a:txBody>
                    <a:bodyPr/>
                    <a:lstStyle/>
                    <a:p>
                      <a:pPr algn="ctr"/>
                      <a:r>
                        <a:rPr lang="en-US" sz="2400" dirty="0" smtClean="0"/>
                        <a:t>43%</a:t>
                      </a:r>
                      <a:endParaRPr lang="en-US" sz="2400" dirty="0"/>
                    </a:p>
                  </a:txBody>
                  <a:tcPr/>
                </a:tc>
                <a:tc>
                  <a:txBody>
                    <a:bodyPr/>
                    <a:lstStyle/>
                    <a:p>
                      <a:pPr algn="ctr"/>
                      <a:r>
                        <a:rPr lang="en-US" sz="2400" dirty="0" smtClean="0"/>
                        <a:t>16%</a:t>
                      </a:r>
                      <a:endParaRPr lang="en-US" sz="2400" dirty="0"/>
                    </a:p>
                  </a:txBody>
                  <a:tcPr/>
                </a:tc>
              </a:tr>
              <a:tr h="370840">
                <a:tc>
                  <a:txBody>
                    <a:bodyPr/>
                    <a:lstStyle/>
                    <a:p>
                      <a:pPr algn="ctr"/>
                      <a:r>
                        <a:rPr lang="en-US" sz="2400" dirty="0" smtClean="0"/>
                        <a:t>Stunting</a:t>
                      </a:r>
                      <a:endParaRPr lang="en-US" sz="2400" dirty="0"/>
                    </a:p>
                  </a:txBody>
                  <a:tcPr/>
                </a:tc>
                <a:tc>
                  <a:txBody>
                    <a:bodyPr/>
                    <a:lstStyle/>
                    <a:p>
                      <a:pPr algn="ctr"/>
                      <a:r>
                        <a:rPr lang="en-US" sz="2400" dirty="0" smtClean="0"/>
                        <a:t>48%</a:t>
                      </a:r>
                      <a:endParaRPr lang="en-US" sz="2400" dirty="0"/>
                    </a:p>
                  </a:txBody>
                  <a:tcPr/>
                </a:tc>
                <a:tc>
                  <a:txBody>
                    <a:bodyPr/>
                    <a:lstStyle/>
                    <a:p>
                      <a:pPr algn="ctr"/>
                      <a:r>
                        <a:rPr lang="en-US" sz="2400" dirty="0" smtClean="0"/>
                        <a:t>24%</a:t>
                      </a:r>
                      <a:endParaRPr lang="en-US" sz="2400" dirty="0"/>
                    </a:p>
                  </a:txBody>
                  <a:tcPr/>
                </a:tc>
              </a:tr>
              <a:tr h="370840">
                <a:tc>
                  <a:txBody>
                    <a:bodyPr/>
                    <a:lstStyle/>
                    <a:p>
                      <a:pPr algn="ctr"/>
                      <a:r>
                        <a:rPr lang="en-US" sz="2400" dirty="0" smtClean="0"/>
                        <a:t>Wasting</a:t>
                      </a:r>
                      <a:endParaRPr lang="en-US" sz="2400" dirty="0"/>
                    </a:p>
                  </a:txBody>
                  <a:tcPr/>
                </a:tc>
                <a:tc>
                  <a:txBody>
                    <a:bodyPr/>
                    <a:lstStyle/>
                    <a:p>
                      <a:pPr algn="ctr"/>
                      <a:r>
                        <a:rPr lang="en-US" sz="2400" dirty="0" smtClean="0"/>
                        <a:t>20%</a:t>
                      </a:r>
                      <a:endParaRPr lang="en-US" sz="2400" dirty="0"/>
                    </a:p>
                  </a:txBody>
                  <a:tcPr/>
                </a:tc>
                <a:tc>
                  <a:txBody>
                    <a:bodyPr/>
                    <a:lstStyle/>
                    <a:p>
                      <a:pPr algn="ctr"/>
                      <a:r>
                        <a:rPr lang="en-US" sz="2400" dirty="0" smtClean="0"/>
                        <a:t>6.4%</a:t>
                      </a:r>
                      <a:endParaRPr lang="en-US" sz="2400" dirty="0"/>
                    </a:p>
                  </a:txBody>
                  <a:tcPr/>
                </a:tc>
              </a:tr>
            </a:tbl>
          </a:graphicData>
        </a:graphic>
      </p:graphicFrame>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ustom 3">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1197738</TotalTime>
  <Words>4928</Words>
  <Application>Microsoft Office PowerPoint</Application>
  <PresentationFormat>On-screen Show (4:3)</PresentationFormat>
  <Paragraphs>492</Paragraphs>
  <Slides>40</Slides>
  <Notes>6</Notes>
  <HiddenSlides>0</HiddenSlides>
  <MMClips>0</MMClips>
  <ScaleCrop>false</ScaleCrop>
  <HeadingPairs>
    <vt:vector size="4" baseType="variant">
      <vt:variant>
        <vt:lpstr>Theme</vt:lpstr>
      </vt:variant>
      <vt:variant>
        <vt:i4>1</vt:i4>
      </vt:variant>
      <vt:variant>
        <vt:lpstr>Slide Titles</vt:lpstr>
      </vt:variant>
      <vt:variant>
        <vt:i4>40</vt:i4>
      </vt:variant>
    </vt:vector>
  </HeadingPairs>
  <TitlesOfParts>
    <vt:vector size="41" baseType="lpstr">
      <vt:lpstr>Office Theme</vt:lpstr>
      <vt:lpstr>Epidemiology of childhood malnutrition in India and strategies for its control</vt:lpstr>
      <vt:lpstr>Framework</vt:lpstr>
      <vt:lpstr>Introduction</vt:lpstr>
      <vt:lpstr>What is Malnutrition</vt:lpstr>
      <vt:lpstr>Slide 5</vt:lpstr>
      <vt:lpstr>Interpretation of Nutritional Indices  </vt:lpstr>
      <vt:lpstr>Grades of malnutrition</vt:lpstr>
      <vt:lpstr>Magnitude of Malnutrition</vt:lpstr>
      <vt:lpstr>Magnitude of Malnutrition</vt:lpstr>
      <vt:lpstr>Slide 10</vt:lpstr>
      <vt:lpstr>Slide 11</vt:lpstr>
      <vt:lpstr>Slide 12</vt:lpstr>
      <vt:lpstr>Slide 13</vt:lpstr>
      <vt:lpstr>Determinants of Malnutrition</vt:lpstr>
      <vt:lpstr>Slide 15</vt:lpstr>
      <vt:lpstr>Infection and Malnutrition</vt:lpstr>
      <vt:lpstr>Household- level Food security</vt:lpstr>
      <vt:lpstr>Slide 18</vt:lpstr>
      <vt:lpstr>Intergenerational cycle of malnutrition </vt:lpstr>
      <vt:lpstr>The South Asian Enigma: </vt:lpstr>
      <vt:lpstr>Prevention &amp; Control</vt:lpstr>
      <vt:lpstr>Interventions that affect child undernutrition</vt:lpstr>
      <vt:lpstr> Interventions </vt:lpstr>
      <vt:lpstr>Promoting appropriate feeding for infants and young children</vt:lpstr>
      <vt:lpstr>GUIDING PRINCIPLES FOR COMPLEMENTARY F E E D I N G O F T H E B R E A S T F E D C H I L D</vt:lpstr>
      <vt:lpstr>GUIDING PRINCIPLES ...</vt:lpstr>
      <vt:lpstr>GUIDING PRINCIPLES …</vt:lpstr>
      <vt:lpstr>Growth Monitoring &amp; Promotion</vt:lpstr>
      <vt:lpstr>Child-care during  Illnesses</vt:lpstr>
      <vt:lpstr>Management of  Severe Malnutrition</vt:lpstr>
      <vt:lpstr>Slide 31</vt:lpstr>
      <vt:lpstr>Slide 32</vt:lpstr>
      <vt:lpstr>Nutritional Programmes in India</vt:lpstr>
      <vt:lpstr>Interventions under ICDS</vt:lpstr>
      <vt:lpstr>Integrated Child Development Services (ICDS) program</vt:lpstr>
      <vt:lpstr>Redirecting ICDS</vt:lpstr>
      <vt:lpstr>Redirecting ICDS…</vt:lpstr>
      <vt:lpstr>Slide 38</vt:lpstr>
      <vt:lpstr>Slide 39</vt:lpstr>
      <vt:lpstr>References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
  <cp:lastModifiedBy>a</cp:lastModifiedBy>
  <cp:revision>81</cp:revision>
  <dcterms:created xsi:type="dcterms:W3CDTF">2006-08-16T00:00:00Z</dcterms:created>
  <dcterms:modified xsi:type="dcterms:W3CDTF">2009-08-13T06:28:01Z</dcterms:modified>
</cp:coreProperties>
</file>